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70" r:id="rId3"/>
    <p:sldId id="350" r:id="rId4"/>
    <p:sldId id="305" r:id="rId5"/>
    <p:sldId id="316" r:id="rId6"/>
    <p:sldId id="317" r:id="rId7"/>
    <p:sldId id="318" r:id="rId8"/>
    <p:sldId id="319" r:id="rId9"/>
    <p:sldId id="260" r:id="rId10"/>
    <p:sldId id="299" r:id="rId11"/>
    <p:sldId id="300" r:id="rId12"/>
    <p:sldId id="301" r:id="rId13"/>
    <p:sldId id="343" r:id="rId14"/>
    <p:sldId id="302" r:id="rId15"/>
    <p:sldId id="303" r:id="rId16"/>
    <p:sldId id="304" r:id="rId17"/>
    <p:sldId id="344" r:id="rId18"/>
    <p:sldId id="257" r:id="rId19"/>
    <p:sldId id="320" r:id="rId20"/>
    <p:sldId id="321" r:id="rId21"/>
    <p:sldId id="322" r:id="rId22"/>
    <p:sldId id="323" r:id="rId23"/>
    <p:sldId id="262" r:id="rId24"/>
    <p:sldId id="266" r:id="rId25"/>
    <p:sldId id="265" r:id="rId26"/>
    <p:sldId id="345" r:id="rId27"/>
    <p:sldId id="346" r:id="rId28"/>
    <p:sldId id="347" r:id="rId29"/>
    <p:sldId id="348" r:id="rId30"/>
    <p:sldId id="341" r:id="rId31"/>
    <p:sldId id="272" r:id="rId32"/>
    <p:sldId id="342" r:id="rId33"/>
    <p:sldId id="324" r:id="rId34"/>
    <p:sldId id="325" r:id="rId35"/>
    <p:sldId id="326" r:id="rId36"/>
    <p:sldId id="327" r:id="rId37"/>
    <p:sldId id="328" r:id="rId38"/>
    <p:sldId id="271" r:id="rId39"/>
    <p:sldId id="349" r:id="rId40"/>
  </p:sldIdLst>
  <p:sldSz cx="18288000" cy="10287000"/>
  <p:notesSz cx="6858000" cy="9144000"/>
  <p:embeddedFontLst>
    <p:embeddedFont>
      <p:font typeface="UTM Gille Classic" pitchFamily="18" charset="0"/>
      <p:regular r:id="rId42"/>
    </p:embeddedFont>
    <p:embeddedFont>
      <p:font typeface="UTM Bustamalaka" pitchFamily="18" charset="0"/>
      <p:regular r:id="rId43"/>
    </p:embeddedFont>
    <p:embeddedFont>
      <p:font typeface="UTM Silk Script" pitchFamily="18" charset="0"/>
      <p:regular r:id="rId44"/>
    </p:embeddedFont>
    <p:embeddedFont>
      <p:font typeface="UTM Aquarelle" pitchFamily="18" charset="0"/>
      <p:regular r:id="rId45"/>
    </p:embeddedFont>
    <p:embeddedFont>
      <p:font typeface="UTM Spring" pitchFamily="18" charset="0"/>
      <p:regular r:id="rId46"/>
    </p:embeddedFont>
    <p:embeddedFont>
      <p:font typeface="UTM Seagull" pitchFamily="18" charset="0"/>
      <p:bold r:id="rId47"/>
      <p:boldItalic r:id="rId48"/>
    </p:embeddedFont>
    <p:embeddedFont>
      <p:font typeface="Mali" charset="-34"/>
      <p:regular r:id="rId49"/>
    </p:embeddedFont>
    <p:embeddedFont>
      <p:font typeface="Mali Bold" charset="-34"/>
      <p:regular r:id="rId50"/>
    </p:embeddedFont>
    <p:embeddedFont>
      <p:font typeface="UTM Mother" pitchFamily="18" charset="0"/>
      <p:regular r:id="rId51"/>
    </p:embeddedFont>
    <p:embeddedFont>
      <p:font typeface="UTM French Vanilla" pitchFamily="18" charset="0"/>
      <p:regular r:id="rId52"/>
    </p:embeddedFont>
    <p:embeddedFont>
      <p:font typeface="UTM Deutsch Gothic" pitchFamily="18" charset="0"/>
      <p:regular r:id="rId53"/>
    </p:embeddedFont>
    <p:embeddedFont>
      <p:font typeface="UTM Isadora" pitchFamily="18" charset="0"/>
      <p:regular r:id="rId54"/>
      <p:bold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UTM Guanine" pitchFamily="18" charset="0"/>
      <p:regular r:id="rId60"/>
    </p:embeddedFont>
    <p:embeddedFont>
      <p:font typeface="UTM ThuPhap Thien An" pitchFamily="18" charset="0"/>
      <p:regular r:id="rId61"/>
    </p:embeddedFont>
    <p:embeddedFont>
      <p:font typeface="UTM Azuki" pitchFamily="18" charset="0"/>
      <p:regular r:id="rId62"/>
    </p:embeddedFont>
    <p:embeddedFont>
      <p:font typeface="UTM Arruba KT" pitchFamily="18" charset="0"/>
      <p:regular r:id="rId63"/>
    </p:embeddedFont>
    <p:embeddedFont>
      <p:font typeface="UTM Showcard" pitchFamily="18" charset="0"/>
      <p:regular r:id="rId64"/>
    </p:embeddedFont>
    <p:embeddedFont>
      <p:font typeface="UTM Dai Co Viet" pitchFamily="18" charset="0"/>
      <p:regular r:id="rId65"/>
    </p:embeddedFont>
    <p:embeddedFont>
      <p:font typeface="UTM Flamenco" pitchFamily="18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86"/>
    <a:srgbClr val="FECEEC"/>
    <a:srgbClr val="85DFFF"/>
    <a:srgbClr val="005DA2"/>
    <a:srgbClr val="0067B4"/>
    <a:srgbClr val="FF99FF"/>
    <a:srgbClr val="FF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7" autoAdjust="0"/>
    <p:restoredTop sz="94624" autoAdjust="0"/>
  </p:normalViewPr>
  <p:slideViewPr>
    <p:cSldViewPr>
      <p:cViewPr>
        <p:scale>
          <a:sx n="30" d="100"/>
          <a:sy n="30" d="100"/>
        </p:scale>
        <p:origin x="-1160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19418-5237-4DCC-AD07-741D813DF99F}" type="datetimeFigureOut">
              <a:rPr lang="en-US" smtClean="0"/>
              <a:t>05-Oct-21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26A33-62B5-45C1-A336-75220CC0E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16B67-FD59-4DAB-B0C8-1C7A37A265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smtClean="0"/>
              <a:t>nền.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26A33-62B5-45C1-A336-75220CC0E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3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40665" y="190578"/>
            <a:ext cx="571659" cy="5716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9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43.svg"/><Relationship Id="rId5" Type="http://schemas.openxmlformats.org/officeDocument/2006/relationships/image" Target="../media/image5.png"/><Relationship Id="rId15" Type="http://schemas.openxmlformats.org/officeDocument/2006/relationships/image" Target="../media/image287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43.png"/><Relationship Id="rId21" Type="http://schemas.openxmlformats.org/officeDocument/2006/relationships/image" Target="../media/image265.svg"/><Relationship Id="rId12" Type="http://schemas.openxmlformats.org/officeDocument/2006/relationships/image" Target="../media/image37.sv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0.sv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7.svg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4.sv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8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257.svg"/><Relationship Id="rId3" Type="http://schemas.openxmlformats.org/officeDocument/2006/relationships/image" Target="../media/image43.png"/><Relationship Id="rId12" Type="http://schemas.openxmlformats.org/officeDocument/2006/relationships/image" Target="../media/image37.svg"/><Relationship Id="rId17" Type="http://schemas.openxmlformats.org/officeDocument/2006/relationships/image" Target="../media/image50.png"/><Relationship Id="rId2" Type="http://schemas.openxmlformats.org/officeDocument/2006/relationships/image" Target="../media/image2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27.svg"/><Relationship Id="rId5" Type="http://schemas.openxmlformats.org/officeDocument/2006/relationships/image" Target="../media/image6.png"/><Relationship Id="rId15" Type="http://schemas.openxmlformats.org/officeDocument/2006/relationships/image" Target="../media/image25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4.sv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8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image" Target="../media/image52.png"/><Relationship Id="rId21" Type="http://schemas.openxmlformats.org/officeDocument/2006/relationships/image" Target="../media/image237.sv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openxmlformats.org/officeDocument/2006/relationships/image" Target="../media/image12.svg"/><Relationship Id="rId15" Type="http://schemas.openxmlformats.org/officeDocument/2006/relationships/image" Target="../media/image58.png"/><Relationship Id="rId23" Type="http://schemas.openxmlformats.org/officeDocument/2006/relationships/image" Target="../media/image241.svg"/><Relationship Id="rId10" Type="http://schemas.openxmlformats.org/officeDocument/2006/relationships/image" Target="../media/image47.png"/><Relationship Id="rId19" Type="http://schemas.openxmlformats.org/officeDocument/2006/relationships/image" Target="../media/image27.svg"/><Relationship Id="rId4" Type="http://schemas.openxmlformats.org/officeDocument/2006/relationships/image" Target="../media/image53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Relationship Id="rId2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7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7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5.sv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1.svg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6.svg"/><Relationship Id="rId18" Type="http://schemas.openxmlformats.org/officeDocument/2006/relationships/image" Target="../media/image78.png"/><Relationship Id="rId3" Type="http://schemas.openxmlformats.org/officeDocument/2006/relationships/image" Target="../media/image72.png"/><Relationship Id="rId21" Type="http://schemas.microsoft.com/office/2007/relationships/hdphoto" Target="../media/hdphoto1.wdp"/><Relationship Id="rId7" Type="http://schemas.openxmlformats.org/officeDocument/2006/relationships/image" Target="../media/image74.png"/><Relationship Id="rId17" Type="http://schemas.openxmlformats.org/officeDocument/2006/relationships/image" Target="../media/image112.svg"/><Relationship Id="rId2" Type="http://schemas.openxmlformats.org/officeDocument/2006/relationships/image" Target="../media/image2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14.svg"/><Relationship Id="rId5" Type="http://schemas.openxmlformats.org/officeDocument/2006/relationships/image" Target="../media/image6.png"/><Relationship Id="rId15" Type="http://schemas.openxmlformats.org/officeDocument/2006/relationships/image" Target="../media/image110.svg"/><Relationship Id="rId19" Type="http://schemas.openxmlformats.org/officeDocument/2006/relationships/image" Target="../media/image122.svg"/><Relationship Id="rId4" Type="http://schemas.openxmlformats.org/officeDocument/2006/relationships/image" Target="../media/image73.png"/><Relationship Id="rId9" Type="http://schemas.openxmlformats.org/officeDocument/2006/relationships/image" Target="../media/image75.pn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8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8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22.png"/><Relationship Id="rId18" Type="http://schemas.openxmlformats.org/officeDocument/2006/relationships/image" Target="../media/image16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50.svg"/><Relationship Id="rId17" Type="http://schemas.openxmlformats.org/officeDocument/2006/relationships/image" Target="../media/image24.png"/><Relationship Id="rId2" Type="http://schemas.openxmlformats.org/officeDocument/2006/relationships/image" Target="../media/image16.gif"/><Relationship Id="rId16" Type="http://schemas.openxmlformats.org/officeDocument/2006/relationships/image" Target="../media/image42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6.svg"/><Relationship Id="rId19" Type="http://schemas.openxmlformats.org/officeDocument/2006/relationships/image" Target="../media/image25.png"/><Relationship Id="rId4" Type="http://schemas.openxmlformats.org/officeDocument/2006/relationships/image" Target="../media/image86.svg"/><Relationship Id="rId9" Type="http://schemas.openxmlformats.org/officeDocument/2006/relationships/image" Target="../media/image20.png"/><Relationship Id="rId14" Type="http://schemas.openxmlformats.org/officeDocument/2006/relationships/image" Target="../media/image40.sv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image" Target="../media/image6.png"/><Relationship Id="rId12" Type="http://schemas.openxmlformats.org/officeDocument/2006/relationships/image" Target="../media/image87.png"/><Relationship Id="rId7" Type="http://schemas.openxmlformats.org/officeDocument/2006/relationships/image" Target="../media/image87.svg"/><Relationship Id="rId17" Type="http://schemas.openxmlformats.org/officeDocument/2006/relationships/image" Target="../media/image90.png"/><Relationship Id="rId2" Type="http://schemas.openxmlformats.org/officeDocument/2006/relationships/image" Target="../media/image2.png"/><Relationship Id="rId16" Type="http://schemas.openxmlformats.org/officeDocument/2006/relationships/image" Target="../media/image285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svg"/><Relationship Id="rId6" Type="http://schemas.openxmlformats.org/officeDocument/2006/relationships/image" Target="../media/image96.svg"/><Relationship Id="rId15" Type="http://schemas.openxmlformats.org/officeDocument/2006/relationships/image" Target="../media/image89.png"/><Relationship Id="rId5" Type="http://schemas.openxmlformats.org/officeDocument/2006/relationships/image" Target="../media/image283.svg"/><Relationship Id="rId10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9.svg"/><Relationship Id="rId14" Type="http://schemas.openxmlformats.org/officeDocument/2006/relationships/image" Target="../media/image9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209.svg"/><Relationship Id="rId3" Type="http://schemas.openxmlformats.org/officeDocument/2006/relationships/image" Target="../media/image35.png"/><Relationship Id="rId7" Type="http://schemas.openxmlformats.org/officeDocument/2006/relationships/image" Target="../media/image50.sv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8.svg"/><Relationship Id="rId15" Type="http://schemas.openxmlformats.org/officeDocument/2006/relationships/image" Target="../media/image205.svg"/><Relationship Id="rId10" Type="http://schemas.openxmlformats.org/officeDocument/2006/relationships/image" Target="../media/image95.png"/><Relationship Id="rId9" Type="http://schemas.openxmlformats.org/officeDocument/2006/relationships/image" Target="../media/image6.pn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sv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svg"/><Relationship Id="rId3" Type="http://schemas.openxmlformats.org/officeDocument/2006/relationships/image" Target="../media/image9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0.jpeg"/><Relationship Id="rId14" Type="http://schemas.openxmlformats.org/officeDocument/2006/relationships/image" Target="../media/image101.png"/><Relationship Id="rId9" Type="http://schemas.openxmlformats.org/officeDocument/2006/relationships/image" Target="../media/image275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3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7.svg"/><Relationship Id="rId5" Type="http://schemas.openxmlformats.org/officeDocument/2006/relationships/image" Target="../media/image249.svg"/><Relationship Id="rId4" Type="http://schemas.openxmlformats.org/officeDocument/2006/relationships/image" Target="../media/image103.png"/><Relationship Id="rId14" Type="http://schemas.openxmlformats.org/officeDocument/2006/relationships/image" Target="../media/image101.png"/><Relationship Id="rId9" Type="http://schemas.openxmlformats.org/officeDocument/2006/relationships/image" Target="../media/image27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1" Type="http://schemas.openxmlformats.org/officeDocument/2006/relationships/image" Target="../media/image24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22" Type="http://schemas.openxmlformats.org/officeDocument/2006/relationships/image" Target="../media/image101.png"/><Relationship Id="rId9" Type="http://schemas.openxmlformats.org/officeDocument/2006/relationships/image" Target="../media/image27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9.sv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8.sv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6.jpe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7.png"/><Relationship Id="rId10" Type="http://schemas.openxmlformats.org/officeDocument/2006/relationships/image" Target="../media/image6.svg"/><Relationship Id="rId4" Type="http://schemas.openxmlformats.org/officeDocument/2006/relationships/slide" Target="slide5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2.svg"/><Relationship Id="rId3" Type="http://schemas.openxmlformats.org/officeDocument/2006/relationships/image" Target="../media/image29.png"/><Relationship Id="rId7" Type="http://schemas.openxmlformats.org/officeDocument/2006/relationships/image" Target="../media/image4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9" Type="http://schemas.openxmlformats.org/officeDocument/2006/relationships/image" Target="../media/image48.sv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4.xml"/><Relationship Id="rId3" Type="http://schemas.openxmlformats.org/officeDocument/2006/relationships/image" Target="../media/image72.svg"/><Relationship Id="rId7" Type="http://schemas.openxmlformats.org/officeDocument/2006/relationships/image" Target="../media/image42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21.png"/><Relationship Id="rId9" Type="http://schemas.openxmlformats.org/officeDocument/2006/relationships/image" Target="../media/image48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21" Type="http://schemas.openxmlformats.org/officeDocument/2006/relationships/image" Target="../media/image27.png"/><Relationship Id="rId7" Type="http://schemas.openxmlformats.org/officeDocument/2006/relationships/image" Target="../media/image42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21.png"/><Relationship Id="rId19" Type="http://schemas.openxmlformats.org/officeDocument/2006/relationships/image" Target="../media/image66.sv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43.svg"/><Relationship Id="rId15" Type="http://schemas.openxmlformats.org/officeDocument/2006/relationships/image" Target="../media/image287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4.sv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8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4661"/>
          <a:stretch>
            <a:fillRect/>
          </a:stretch>
        </p:blipFill>
        <p:spPr>
          <a:xfrm>
            <a:off x="2091020" y="1110454"/>
            <a:ext cx="14105959" cy="92051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42788" b="9870"/>
          <a:stretch>
            <a:fillRect/>
          </a:stretch>
        </p:blipFill>
        <p:spPr>
          <a:xfrm>
            <a:off x="322763" y="352927"/>
            <a:ext cx="3271774" cy="38270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9760" b="22553"/>
          <a:stretch>
            <a:fillRect/>
          </a:stretch>
        </p:blipFill>
        <p:spPr>
          <a:xfrm>
            <a:off x="-22239" y="7297350"/>
            <a:ext cx="3761890" cy="3018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68659" y="9104849"/>
            <a:ext cx="709464" cy="6633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28740" r="15473"/>
          <a:stretch>
            <a:fillRect/>
          </a:stretch>
        </p:blipFill>
        <p:spPr>
          <a:xfrm>
            <a:off x="15622791" y="0"/>
            <a:ext cx="2665209" cy="21654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3968" y="5496471"/>
            <a:ext cx="709464" cy="6633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56896" y="2298028"/>
            <a:ext cx="940035" cy="9165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904568" y="4811826"/>
            <a:ext cx="709464" cy="663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9760" b="22553"/>
          <a:stretch>
            <a:fillRect/>
          </a:stretch>
        </p:blipFill>
        <p:spPr>
          <a:xfrm flipH="1">
            <a:off x="14511933" y="7378825"/>
            <a:ext cx="3761890" cy="30182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22572" y="419369"/>
            <a:ext cx="651691" cy="60933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29800" y="1851397"/>
            <a:ext cx="7765591" cy="7723234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6409" y="1839866"/>
            <a:ext cx="7765591" cy="77232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87245" y="5055156"/>
            <a:ext cx="13814755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Mở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rộng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vốn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từ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:</a:t>
            </a:r>
            <a:endParaRPr lang="en-US" sz="8800" b="1" spc="850" dirty="0" smtClean="0">
              <a:solidFill>
                <a:srgbClr val="E1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pring" pitchFamily="18" charset="0"/>
            </a:endParaRPr>
          </a:p>
          <a:p>
            <a:pPr marL="0" lvl="0" indent="0" algn="ctr"/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Hữu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nghị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-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Hợp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tác</a:t>
            </a:r>
            <a:endParaRPr lang="en-US" sz="8800" spc="850" dirty="0">
              <a:solidFill>
                <a:srgbClr val="E1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4000" y="647700"/>
            <a:ext cx="7315200" cy="27340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39000" y="9081596"/>
            <a:ext cx="3962400" cy="938704"/>
            <a:chOff x="6570933" y="11468100"/>
            <a:chExt cx="6041053" cy="938704"/>
          </a:xfrm>
          <a:solidFill>
            <a:srgbClr val="7030A0">
              <a:alpha val="59000"/>
            </a:srgbClr>
          </a:solidFill>
        </p:grpSpPr>
        <p:grpSp>
          <p:nvGrpSpPr>
            <p:cNvPr id="4" name="Group 4"/>
            <p:cNvGrpSpPr/>
            <p:nvPr/>
          </p:nvGrpSpPr>
          <p:grpSpPr>
            <a:xfrm>
              <a:off x="6570933" y="11468100"/>
              <a:ext cx="6041053" cy="938704"/>
              <a:chOff x="0" y="0"/>
              <a:chExt cx="6459895" cy="1003787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459894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6459894" h="1003787">
                    <a:moveTo>
                      <a:pt x="6335435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335435" y="0"/>
                    </a:lnTo>
                    <a:cubicBezTo>
                      <a:pt x="6404015" y="0"/>
                      <a:pt x="6459894" y="55880"/>
                      <a:pt x="6459894" y="124460"/>
                    </a:cubicBezTo>
                    <a:lnTo>
                      <a:pt x="6459894" y="879327"/>
                    </a:lnTo>
                    <a:cubicBezTo>
                      <a:pt x="6459894" y="947907"/>
                      <a:pt x="6404015" y="1003787"/>
                      <a:pt x="6335435" y="1003787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6982107" y="11619865"/>
              <a:ext cx="5218703" cy="5874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i="1" u="none" dirty="0" smtClean="0">
                  <a:solidFill>
                    <a:schemeClr val="bg1"/>
                  </a:solidFill>
                  <a:latin typeface="Mali Bold"/>
                </a:rPr>
                <a:t>(</a:t>
              </a:r>
              <a:r>
                <a:rPr lang="en-US" sz="3600" i="1" u="none" dirty="0" err="1" smtClean="0">
                  <a:solidFill>
                    <a:schemeClr val="bg1"/>
                  </a:solidFill>
                  <a:latin typeface="Mali Bold"/>
                </a:rPr>
                <a:t>Trang</a:t>
              </a:r>
              <a:r>
                <a:rPr lang="en-US" sz="3600" i="1" u="none" dirty="0" smtClean="0">
                  <a:solidFill>
                    <a:schemeClr val="bg1"/>
                  </a:solidFill>
                  <a:latin typeface="Mali Bold"/>
                </a:rPr>
                <a:t> 56)</a:t>
              </a:r>
              <a:endParaRPr lang="en-US" sz="3600" i="1" u="none" dirty="0">
                <a:solidFill>
                  <a:schemeClr val="bg1"/>
                </a:solidFill>
                <a:latin typeface="Mali Bold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76405" y="3491038"/>
            <a:ext cx="7125195" cy="1652462"/>
            <a:chOff x="5676405" y="3491038"/>
            <a:chExt cx="7125195" cy="1652462"/>
          </a:xfrm>
        </p:grpSpPr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676405" y="3491038"/>
              <a:ext cx="7125195" cy="1652462"/>
            </a:xfrm>
            <a:prstGeom prst="rect">
              <a:avLst/>
            </a:prstGeom>
          </p:spPr>
        </p:pic>
        <p:sp>
          <p:nvSpPr>
            <p:cNvPr id="24" name="TextBox 13"/>
            <p:cNvSpPr txBox="1"/>
            <p:nvPr/>
          </p:nvSpPr>
          <p:spPr>
            <a:xfrm>
              <a:off x="6654270" y="3924300"/>
              <a:ext cx="5218703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Luyện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từ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và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câu</a:t>
              </a:r>
              <a:endParaRPr lang="en-US" sz="4400" b="1" u="none" dirty="0">
                <a:solidFill>
                  <a:schemeClr val="bg1"/>
                </a:solidFill>
                <a:latin typeface="UTM Deutsch Gothic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6371" y="200548"/>
            <a:ext cx="14450029" cy="1967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Xếp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những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từ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tiếng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“</a:t>
            </a:r>
            <a:r>
              <a:rPr lang="en-US" sz="5400" b="1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hữu</a:t>
            </a:r>
            <a:r>
              <a:rPr lang="en-US" sz="5400" b="1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”</a:t>
            </a:r>
            <a:r>
              <a:rPr lang="en-US" sz="5400" i="1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dưới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thành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hai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nhóm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a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và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b:</a:t>
            </a:r>
            <a:endParaRPr lang="en-US" sz="5400" u="none" spc="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07479" y="5589628"/>
            <a:ext cx="6022003" cy="3660561"/>
            <a:chOff x="0" y="0"/>
            <a:chExt cx="4751019" cy="2887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07479" y="4196685"/>
            <a:ext cx="6022003" cy="938704"/>
            <a:chOff x="0" y="0"/>
            <a:chExt cx="6439524" cy="10037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769667" y="6404245"/>
            <a:ext cx="57011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Hữu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có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nghĩa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là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“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bạn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bè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”.</a:t>
            </a:r>
            <a:endParaRPr lang="en-US" sz="4400" dirty="0">
              <a:solidFill>
                <a:srgbClr val="1C5189"/>
              </a:solidFill>
              <a:latin typeface="UTM Seagull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M: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hữu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nghị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UTM Seagull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668043" y="5597739"/>
            <a:ext cx="6022003" cy="3660561"/>
            <a:chOff x="0" y="0"/>
            <a:chExt cx="4751019" cy="2887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43" y="4204796"/>
            <a:ext cx="6022003" cy="938704"/>
            <a:chOff x="0" y="0"/>
            <a:chExt cx="6439524" cy="10037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826688" y="4297095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b: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b="40451"/>
          <a:stretch>
            <a:fillRect/>
          </a:stretch>
        </p:blipFill>
        <p:spPr>
          <a:xfrm>
            <a:off x="12528387" y="2822953"/>
            <a:ext cx="2301316" cy="138184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66123" y="4297095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a: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0451"/>
          <a:stretch>
            <a:fillRect/>
          </a:stretch>
        </p:blipFill>
        <p:spPr>
          <a:xfrm>
            <a:off x="3458207" y="2822953"/>
            <a:ext cx="2320547" cy="1381842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5400000">
            <a:off x="5811127" y="6799973"/>
            <a:ext cx="6818146" cy="0"/>
          </a:xfrm>
          <a:prstGeom prst="line">
            <a:avLst/>
          </a:prstGeom>
          <a:ln w="19050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b="8377"/>
          <a:stretch>
            <a:fillRect/>
          </a:stretch>
        </p:blipFill>
        <p:spPr>
          <a:xfrm>
            <a:off x="8168443" y="7684264"/>
            <a:ext cx="2129360" cy="260273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049000" y="6388775"/>
            <a:ext cx="526004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Hữu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có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nghĩa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là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“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có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”.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M: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hữu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ích</a:t>
            </a:r>
            <a:endParaRPr lang="en-US" sz="4400" u="none" dirty="0">
              <a:solidFill>
                <a:schemeClr val="accent6">
                  <a:lumMod val="75000"/>
                </a:schemeClr>
              </a:solidFill>
              <a:latin typeface="UTM Seagull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5621000" y="161015"/>
            <a:ext cx="2667000" cy="2687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 l="45862" t="96" r="2411" b="24462"/>
          <a:stretch>
            <a:fillRect/>
          </a:stretch>
        </p:blipFill>
        <p:spPr>
          <a:xfrm>
            <a:off x="-38274" y="0"/>
            <a:ext cx="2504645" cy="27123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5061" r="49588"/>
          <a:stretch>
            <a:fillRect/>
          </a:stretch>
        </p:blipFill>
        <p:spPr>
          <a:xfrm rot="-10800000">
            <a:off x="0" y="7684264"/>
            <a:ext cx="2090617" cy="26027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4082" r="36791"/>
          <a:stretch>
            <a:fillRect/>
          </a:stretch>
        </p:blipFill>
        <p:spPr>
          <a:xfrm rot="5400000">
            <a:off x="15906982" y="7951002"/>
            <a:ext cx="2541924" cy="22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0580" y="706041"/>
            <a:ext cx="16230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nghị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hiệu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chiến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tình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thân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ích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hảo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bằng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bạn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hữu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dụng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.</a:t>
            </a:r>
            <a:endParaRPr lang="en-US" sz="6000" u="none" spc="359" dirty="0">
              <a:solidFill>
                <a:srgbClr val="FFCC00"/>
              </a:solidFill>
              <a:latin typeface="UTM French Vanilla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2338" y="165145"/>
            <a:ext cx="1345224" cy="6877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8639"/>
          <a:stretch>
            <a:fillRect/>
          </a:stretch>
        </p:blipFill>
        <p:spPr>
          <a:xfrm rot="-1439319">
            <a:off x="-339919" y="1133669"/>
            <a:ext cx="2692508" cy="14685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12004" y="497363"/>
            <a:ext cx="516696" cy="4831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700000">
            <a:off x="16377077" y="7383933"/>
            <a:ext cx="1706859" cy="36412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677926" y="7182473"/>
            <a:ext cx="526508" cy="492285"/>
          </a:xfrm>
          <a:prstGeom prst="rect">
            <a:avLst/>
          </a:prstGeom>
        </p:spPr>
      </p:pic>
      <p:grpSp>
        <p:nvGrpSpPr>
          <p:cNvPr id="23" name="Group 5"/>
          <p:cNvGrpSpPr/>
          <p:nvPr/>
        </p:nvGrpSpPr>
        <p:grpSpPr>
          <a:xfrm>
            <a:off x="1710580" y="2942677"/>
            <a:ext cx="6022003" cy="938704"/>
            <a:chOff x="0" y="0"/>
            <a:chExt cx="6439524" cy="1003787"/>
          </a:xfrm>
        </p:grpSpPr>
        <p:sp>
          <p:nvSpPr>
            <p:cNvPr id="24" name="Freeform 6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grpSp>
        <p:nvGrpSpPr>
          <p:cNvPr id="25" name="Group 11"/>
          <p:cNvGrpSpPr/>
          <p:nvPr/>
        </p:nvGrpSpPr>
        <p:grpSpPr>
          <a:xfrm>
            <a:off x="10675131" y="2942677"/>
            <a:ext cx="6022003" cy="938704"/>
            <a:chOff x="0" y="0"/>
            <a:chExt cx="6439524" cy="1003787"/>
          </a:xfrm>
        </p:grpSpPr>
        <p:sp>
          <p:nvSpPr>
            <p:cNvPr id="26" name="Freeform 12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27" name="AutoShape 17"/>
          <p:cNvSpPr/>
          <p:nvPr/>
        </p:nvSpPr>
        <p:spPr>
          <a:xfrm rot="5400000">
            <a:off x="5811127" y="6799973"/>
            <a:ext cx="6818146" cy="0"/>
          </a:xfrm>
          <a:prstGeom prst="line">
            <a:avLst/>
          </a:prstGeom>
          <a:ln w="19050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8" name="Group 3"/>
          <p:cNvGrpSpPr/>
          <p:nvPr/>
        </p:nvGrpSpPr>
        <p:grpSpPr>
          <a:xfrm>
            <a:off x="1219200" y="3993069"/>
            <a:ext cx="7086600" cy="5688558"/>
            <a:chOff x="0" y="0"/>
            <a:chExt cx="4751019" cy="2887975"/>
          </a:xfrm>
        </p:grpSpPr>
        <p:sp>
          <p:nvSpPr>
            <p:cNvPr id="29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9"/>
          <p:cNvGrpSpPr/>
          <p:nvPr/>
        </p:nvGrpSpPr>
        <p:grpSpPr>
          <a:xfrm>
            <a:off x="10210800" y="4022309"/>
            <a:ext cx="7036239" cy="5659318"/>
            <a:chOff x="0" y="0"/>
            <a:chExt cx="4751019" cy="2887975"/>
          </a:xfrm>
        </p:grpSpPr>
        <p:sp>
          <p:nvSpPr>
            <p:cNvPr id="31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13"/>
          <p:cNvSpPr txBox="1"/>
          <p:nvPr/>
        </p:nvSpPr>
        <p:spPr>
          <a:xfrm>
            <a:off x="10992420" y="3106911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b: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869224" y="3106911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a: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sp>
        <p:nvSpPr>
          <p:cNvPr id="34" name="TextBox 2"/>
          <p:cNvSpPr txBox="1"/>
          <p:nvPr/>
        </p:nvSpPr>
        <p:spPr>
          <a:xfrm>
            <a:off x="2583532" y="426917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nghị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11863032" y="4215190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ích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2582442" y="509844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Chiến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7" name="TextBox 2"/>
          <p:cNvSpPr txBox="1"/>
          <p:nvPr/>
        </p:nvSpPr>
        <p:spPr>
          <a:xfrm>
            <a:off x="2581352" y="592771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Thân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8" name="TextBox 2"/>
          <p:cNvSpPr txBox="1"/>
          <p:nvPr/>
        </p:nvSpPr>
        <p:spPr>
          <a:xfrm>
            <a:off x="2580262" y="675698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hảo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9" name="TextBox 2"/>
          <p:cNvSpPr txBox="1"/>
          <p:nvPr/>
        </p:nvSpPr>
        <p:spPr>
          <a:xfrm>
            <a:off x="2579172" y="758625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Bằng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0" name="TextBox 2"/>
          <p:cNvSpPr txBox="1"/>
          <p:nvPr/>
        </p:nvSpPr>
        <p:spPr>
          <a:xfrm>
            <a:off x="2578082" y="8415525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11861942" y="5044460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hiệu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3" name="TextBox 2"/>
          <p:cNvSpPr txBox="1"/>
          <p:nvPr/>
        </p:nvSpPr>
        <p:spPr>
          <a:xfrm>
            <a:off x="11860852" y="5873730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tình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4" name="TextBox 2"/>
          <p:cNvSpPr txBox="1"/>
          <p:nvPr/>
        </p:nvSpPr>
        <p:spPr>
          <a:xfrm>
            <a:off x="11859762" y="6703000"/>
            <a:ext cx="396349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dụng</a:t>
            </a:r>
            <a:endParaRPr lang="en-US" sz="5400" u="none" spc="359" dirty="0">
              <a:latin typeface="UTM French Vanilla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20839" y="8824507"/>
            <a:ext cx="516696" cy="4831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9200" y="6632305"/>
            <a:ext cx="526508" cy="492285"/>
          </a:xfrm>
          <a:prstGeom prst="rect">
            <a:avLst/>
          </a:prstGeom>
        </p:spPr>
      </p:pic>
      <p:pic>
        <p:nvPicPr>
          <p:cNvPr id="48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929181" y="6172200"/>
            <a:ext cx="258203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75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9653" t="1579" b="1579"/>
          <a:stretch>
            <a:fillRect/>
          </a:stretch>
        </p:blipFill>
        <p:spPr>
          <a:xfrm>
            <a:off x="0" y="29760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3760" t="96" r="3960" b="69507"/>
          <a:stretch>
            <a:fillRect/>
          </a:stretch>
        </p:blipFill>
        <p:spPr>
          <a:xfrm rot="-10800000">
            <a:off x="12746338" y="-342899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14843" y="174762"/>
            <a:ext cx="645059" cy="60313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536628" y="2952873"/>
            <a:ext cx="16760772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Chiến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chiến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đấu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04549" y="1518531"/>
            <a:ext cx="4114800" cy="4114800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12814380" y="2732005"/>
            <a:ext cx="276318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Giải</a:t>
            </a:r>
            <a:r>
              <a:rPr lang="en-US" sz="5000" u="none" spc="3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nghĩa</a:t>
            </a:r>
            <a:r>
              <a:rPr lang="en-US" sz="5000" u="none" spc="3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từ</a:t>
            </a:r>
            <a:endParaRPr lang="en-US" sz="5000" u="none" spc="35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itchFamily="18" charset="0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536628" y="3721744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Thân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bè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thân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thiết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536628" y="4490615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hảo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tốt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đẹp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536628" y="5259486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Bằng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bè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536628" y="6028357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bè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thân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thiết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536628" y="6797228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hiệu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hiệu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quả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536628" y="750570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sứ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hấp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dẫn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gợi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cảm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;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cảm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536628" y="833497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dụng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dùng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được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việc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3"/>
              </a:ext>
            </a:extLst>
          </a:blip>
          <a:srcRect l="379" t="2518"/>
          <a:stretch>
            <a:fillRect/>
          </a:stretch>
        </p:blipFill>
        <p:spPr>
          <a:xfrm flipH="1">
            <a:off x="14533386" y="5055326"/>
            <a:ext cx="3889727" cy="5143500"/>
          </a:xfrm>
          <a:prstGeom prst="rect">
            <a:avLst/>
          </a:prstGeom>
        </p:spPr>
      </p:pic>
      <p:sp>
        <p:nvSpPr>
          <p:cNvPr id="25" name="TextBox 2"/>
          <p:cNvSpPr txBox="1"/>
          <p:nvPr/>
        </p:nvSpPr>
        <p:spPr>
          <a:xfrm>
            <a:off x="533400" y="224790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ích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ích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lợi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530172" y="723900"/>
            <a:ext cx="1676077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Hữ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u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nghị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thân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thiện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tính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chất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bè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(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thường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nói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về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quan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hệ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giữa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các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nước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)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69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2296" b="19418"/>
          <a:stretch>
            <a:fillRect/>
          </a:stretch>
        </p:blipFill>
        <p:spPr>
          <a:xfrm>
            <a:off x="13020267" y="5580763"/>
            <a:ext cx="5267733" cy="48339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8616"/>
          <a:stretch>
            <a:fillRect/>
          </a:stretch>
        </p:blipFill>
        <p:spPr>
          <a:xfrm>
            <a:off x="-114331" y="8934069"/>
            <a:ext cx="6677173" cy="1480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6168709" y="8934069"/>
            <a:ext cx="6313877" cy="148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12088453" y="8934069"/>
            <a:ext cx="6313877" cy="1480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70183">
            <a:off x="14009447" y="4178828"/>
            <a:ext cx="2903305" cy="20673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38101"/>
          <a:stretch>
            <a:fillRect/>
          </a:stretch>
        </p:blipFill>
        <p:spPr>
          <a:xfrm>
            <a:off x="10310664" y="0"/>
            <a:ext cx="4094630" cy="2471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2171" y="8926626"/>
            <a:ext cx="709464" cy="66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27854" y="5725928"/>
            <a:ext cx="709464" cy="66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49836" y="1298176"/>
            <a:ext cx="709464" cy="66334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6764" y="3093783"/>
            <a:ext cx="11983615" cy="659098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57400" y="6726340"/>
            <a:ext cx="11201400" cy="199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16600" b="1" u="none" spc="719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Bài</a:t>
            </a:r>
            <a:r>
              <a:rPr lang="en-US" sz="16600" b="1" u="none" spc="71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 tập2 </a:t>
            </a:r>
            <a:endParaRPr lang="en-US" sz="16600" b="1" u="none" spc="71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44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6371" y="200548"/>
            <a:ext cx="14450029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Xếp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những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từ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tiếng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“</a:t>
            </a:r>
            <a:r>
              <a:rPr lang="en-US" sz="5400" b="1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hợp</a:t>
            </a:r>
            <a:r>
              <a:rPr lang="en-US" sz="5400" b="1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”</a:t>
            </a:r>
            <a:r>
              <a:rPr lang="en-US" sz="5400" i="1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dưới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thành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hai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nhóm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a </a:t>
            </a:r>
            <a:r>
              <a:rPr lang="en-US" sz="5400" u="none" spc="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và</a:t>
            </a:r>
            <a:r>
              <a:rPr lang="en-US" sz="5400" u="none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b:</a:t>
            </a:r>
            <a:endParaRPr lang="en-US" sz="5400" u="none" spc="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07479" y="5589628"/>
            <a:ext cx="6022003" cy="3660561"/>
            <a:chOff x="0" y="0"/>
            <a:chExt cx="4751019" cy="2887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07479" y="4196685"/>
            <a:ext cx="6022003" cy="938704"/>
            <a:chOff x="0" y="0"/>
            <a:chExt cx="6439524" cy="10037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769667" y="6057900"/>
            <a:ext cx="570117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Hợp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có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nghĩa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>
                <a:solidFill>
                  <a:srgbClr val="1C5189"/>
                </a:solidFill>
                <a:latin typeface="UTM Seagull" pitchFamily="18" charset="0"/>
              </a:rPr>
              <a:t>là</a:t>
            </a:r>
            <a:r>
              <a:rPr lang="en-US" sz="4400" dirty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“</a:t>
            </a: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gộp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lại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” </a:t>
            </a:r>
          </a:p>
          <a:p>
            <a:pPr algn="ctr">
              <a:spcBef>
                <a:spcPct val="0"/>
              </a:spcBef>
            </a:pP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(</a:t>
            </a: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thành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lớn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rgbClr val="1C5189"/>
                </a:solidFill>
                <a:latin typeface="UTM Seagull" pitchFamily="18" charset="0"/>
              </a:rPr>
              <a:t>hơn</a:t>
            </a:r>
            <a:r>
              <a:rPr lang="en-US" sz="4400" dirty="0" smtClean="0">
                <a:solidFill>
                  <a:srgbClr val="1C5189"/>
                </a:solidFill>
                <a:latin typeface="UTM Seagull" pitchFamily="18" charset="0"/>
              </a:rPr>
              <a:t>)</a:t>
            </a:r>
            <a:endParaRPr lang="en-US" sz="4400" dirty="0">
              <a:solidFill>
                <a:srgbClr val="1C5189"/>
              </a:solidFill>
              <a:latin typeface="UTM Seagull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M: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hợp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tác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UTM Seagull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668043" y="5597739"/>
            <a:ext cx="6022003" cy="3660561"/>
            <a:chOff x="0" y="0"/>
            <a:chExt cx="4751019" cy="2887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43" y="4204796"/>
            <a:ext cx="6022003" cy="938704"/>
            <a:chOff x="0" y="0"/>
            <a:chExt cx="6439524" cy="10037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826688" y="4297095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b: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b="40451"/>
          <a:stretch>
            <a:fillRect/>
          </a:stretch>
        </p:blipFill>
        <p:spPr>
          <a:xfrm>
            <a:off x="12528387" y="2822953"/>
            <a:ext cx="2301316" cy="138184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66123" y="4297095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a: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0451"/>
          <a:stretch>
            <a:fillRect/>
          </a:stretch>
        </p:blipFill>
        <p:spPr>
          <a:xfrm>
            <a:off x="3458207" y="2822953"/>
            <a:ext cx="2320547" cy="1381842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5400000">
            <a:off x="5811127" y="6799973"/>
            <a:ext cx="6818146" cy="0"/>
          </a:xfrm>
          <a:prstGeom prst="line">
            <a:avLst/>
          </a:prstGeom>
          <a:ln w="19050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b="8377"/>
          <a:stretch>
            <a:fillRect/>
          </a:stretch>
        </p:blipFill>
        <p:spPr>
          <a:xfrm>
            <a:off x="8168443" y="7684264"/>
            <a:ext cx="2129360" cy="260273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049000" y="6016466"/>
            <a:ext cx="526004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Hợp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có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nghĩa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là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“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đúng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với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yêu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cầu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,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đòi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hỏi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…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nào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 </a:t>
            </a:r>
            <a:r>
              <a:rPr lang="en-US" sz="4400" u="none" dirty="0" err="1" smtClean="0">
                <a:solidFill>
                  <a:srgbClr val="1C5189"/>
                </a:solidFill>
                <a:latin typeface="UTM Seagull" pitchFamily="18" charset="0"/>
              </a:rPr>
              <a:t>đó</a:t>
            </a:r>
            <a:r>
              <a:rPr lang="en-US" sz="4400" u="none" dirty="0" smtClean="0">
                <a:solidFill>
                  <a:srgbClr val="1C5189"/>
                </a:solidFill>
                <a:latin typeface="UTM Seagull" pitchFamily="18" charset="0"/>
              </a:rPr>
              <a:t>”.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M: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thích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UTM Seagull" pitchFamily="18" charset="0"/>
              </a:rPr>
              <a:t>hợp</a:t>
            </a:r>
            <a:endParaRPr lang="en-US" sz="4400" u="none" dirty="0">
              <a:solidFill>
                <a:schemeClr val="accent6">
                  <a:lumMod val="75000"/>
                </a:schemeClr>
              </a:solidFill>
              <a:latin typeface="UTM Seagull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5621000" y="161015"/>
            <a:ext cx="2667000" cy="2687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 l="45862" t="96" r="2411" b="24462"/>
          <a:stretch>
            <a:fillRect/>
          </a:stretch>
        </p:blipFill>
        <p:spPr>
          <a:xfrm>
            <a:off x="-38274" y="0"/>
            <a:ext cx="2504645" cy="27123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5061" r="49588"/>
          <a:stretch>
            <a:fillRect/>
          </a:stretch>
        </p:blipFill>
        <p:spPr>
          <a:xfrm rot="-10800000">
            <a:off x="0" y="7684264"/>
            <a:ext cx="2090617" cy="26027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4082" r="36791"/>
          <a:stretch>
            <a:fillRect/>
          </a:stretch>
        </p:blipFill>
        <p:spPr>
          <a:xfrm rot="5400000">
            <a:off x="15906982" y="7951002"/>
            <a:ext cx="2541924" cy="22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9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0580" y="706041"/>
            <a:ext cx="16230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tình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tác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phù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thời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lệ</a:t>
            </a:r>
            <a:r>
              <a:rPr lang="en-US" sz="6000" b="1" u="none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u="none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p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nhất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pháp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lực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lí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,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thích</a:t>
            </a:r>
            <a:r>
              <a:rPr lang="en-US" sz="6000" b="1" spc="359" dirty="0" smtClean="0">
                <a:solidFill>
                  <a:srgbClr val="FFCC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CC00"/>
                </a:solidFill>
                <a:latin typeface="UTM French Vanilla" pitchFamily="18" charset="0"/>
              </a:rPr>
              <a:t>hợp</a:t>
            </a:r>
            <a:r>
              <a:rPr lang="en-US" sz="6000" u="none" spc="359" dirty="0" smtClean="0">
                <a:solidFill>
                  <a:srgbClr val="FFCC00"/>
                </a:solidFill>
                <a:latin typeface="UTM French Vanilla" pitchFamily="18" charset="0"/>
              </a:rPr>
              <a:t>.</a:t>
            </a:r>
            <a:endParaRPr lang="en-US" sz="6000" u="none" spc="359" dirty="0">
              <a:solidFill>
                <a:srgbClr val="FFCC00"/>
              </a:solidFill>
              <a:latin typeface="UTM French Vanilla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2338" y="165145"/>
            <a:ext cx="1345224" cy="6877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8639"/>
          <a:stretch>
            <a:fillRect/>
          </a:stretch>
        </p:blipFill>
        <p:spPr>
          <a:xfrm rot="-1439319">
            <a:off x="-339919" y="1133669"/>
            <a:ext cx="2692508" cy="14685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12004" y="497363"/>
            <a:ext cx="516696" cy="4831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700000">
            <a:off x="16377077" y="7383933"/>
            <a:ext cx="1706859" cy="36412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677926" y="7182473"/>
            <a:ext cx="526508" cy="492285"/>
          </a:xfrm>
          <a:prstGeom prst="rect">
            <a:avLst/>
          </a:prstGeom>
        </p:spPr>
      </p:pic>
      <p:grpSp>
        <p:nvGrpSpPr>
          <p:cNvPr id="23" name="Group 5"/>
          <p:cNvGrpSpPr/>
          <p:nvPr/>
        </p:nvGrpSpPr>
        <p:grpSpPr>
          <a:xfrm>
            <a:off x="1710580" y="2942677"/>
            <a:ext cx="6022003" cy="938704"/>
            <a:chOff x="0" y="0"/>
            <a:chExt cx="6439524" cy="1003787"/>
          </a:xfrm>
        </p:grpSpPr>
        <p:sp>
          <p:nvSpPr>
            <p:cNvPr id="24" name="Freeform 6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grpSp>
        <p:nvGrpSpPr>
          <p:cNvPr id="25" name="Group 11"/>
          <p:cNvGrpSpPr/>
          <p:nvPr/>
        </p:nvGrpSpPr>
        <p:grpSpPr>
          <a:xfrm>
            <a:off x="10675131" y="2942677"/>
            <a:ext cx="6022003" cy="938704"/>
            <a:chOff x="0" y="0"/>
            <a:chExt cx="6439524" cy="1003787"/>
          </a:xfrm>
        </p:grpSpPr>
        <p:sp>
          <p:nvSpPr>
            <p:cNvPr id="26" name="Freeform 12"/>
            <p:cNvSpPr/>
            <p:nvPr/>
          </p:nvSpPr>
          <p:spPr>
            <a:xfrm>
              <a:off x="0" y="0"/>
              <a:ext cx="6439524" cy="1003787"/>
            </a:xfrm>
            <a:custGeom>
              <a:avLst/>
              <a:gdLst/>
              <a:ahLst/>
              <a:cxnLst/>
              <a:rect l="l" t="t" r="r" b="b"/>
              <a:pathLst>
                <a:path w="6439524" h="1003787">
                  <a:moveTo>
                    <a:pt x="6315064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15064" y="0"/>
                  </a:lnTo>
                  <a:cubicBezTo>
                    <a:pt x="6383644" y="0"/>
                    <a:pt x="6439524" y="55880"/>
                    <a:pt x="6439524" y="124460"/>
                  </a:cubicBezTo>
                  <a:lnTo>
                    <a:pt x="6439524" y="879327"/>
                  </a:lnTo>
                  <a:cubicBezTo>
                    <a:pt x="6439524" y="947907"/>
                    <a:pt x="6383644" y="1003787"/>
                    <a:pt x="6315064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27" name="AutoShape 17"/>
          <p:cNvSpPr/>
          <p:nvPr/>
        </p:nvSpPr>
        <p:spPr>
          <a:xfrm rot="5400000">
            <a:off x="5811127" y="6799973"/>
            <a:ext cx="6818146" cy="0"/>
          </a:xfrm>
          <a:prstGeom prst="line">
            <a:avLst/>
          </a:prstGeom>
          <a:ln w="19050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8" name="Group 3"/>
          <p:cNvGrpSpPr/>
          <p:nvPr/>
        </p:nvGrpSpPr>
        <p:grpSpPr>
          <a:xfrm>
            <a:off x="1219200" y="3993069"/>
            <a:ext cx="7086600" cy="6215976"/>
            <a:chOff x="0" y="0"/>
            <a:chExt cx="4751019" cy="2887975"/>
          </a:xfrm>
        </p:grpSpPr>
        <p:sp>
          <p:nvSpPr>
            <p:cNvPr id="29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9"/>
          <p:cNvGrpSpPr/>
          <p:nvPr/>
        </p:nvGrpSpPr>
        <p:grpSpPr>
          <a:xfrm>
            <a:off x="10210800" y="4022308"/>
            <a:ext cx="7036239" cy="6186737"/>
            <a:chOff x="0" y="0"/>
            <a:chExt cx="4751019" cy="2887975"/>
          </a:xfrm>
        </p:grpSpPr>
        <p:sp>
          <p:nvSpPr>
            <p:cNvPr id="31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13"/>
          <p:cNvSpPr txBox="1"/>
          <p:nvPr/>
        </p:nvSpPr>
        <p:spPr>
          <a:xfrm>
            <a:off x="10992420" y="3106911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b: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869224" y="3106911"/>
            <a:ext cx="5704714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u="none" dirty="0" err="1" smtClean="0">
                <a:solidFill>
                  <a:srgbClr val="1C5189"/>
                </a:solidFill>
                <a:latin typeface="Mali Bold"/>
              </a:rPr>
              <a:t>Nhóm</a:t>
            </a:r>
            <a:r>
              <a:rPr lang="en-US" sz="3600" u="none" dirty="0" smtClean="0">
                <a:solidFill>
                  <a:srgbClr val="1C5189"/>
                </a:solidFill>
                <a:latin typeface="Mali Bold"/>
              </a:rPr>
              <a:t> a:</a:t>
            </a:r>
            <a:endParaRPr lang="en-US" sz="3600" u="none" dirty="0">
              <a:solidFill>
                <a:srgbClr val="1C5189"/>
              </a:solidFill>
              <a:latin typeface="Mali Bold"/>
            </a:endParaRPr>
          </a:p>
        </p:txBody>
      </p:sp>
      <p:sp>
        <p:nvSpPr>
          <p:cNvPr id="34" name="TextBox 2"/>
          <p:cNvSpPr txBox="1"/>
          <p:nvPr/>
        </p:nvSpPr>
        <p:spPr>
          <a:xfrm>
            <a:off x="2583532" y="4269175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tác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11863032" y="421519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Thíc</a:t>
            </a:r>
            <a:r>
              <a:rPr lang="en-US" sz="5400" spc="359" dirty="0" err="1" smtClean="0">
                <a:latin typeface="UTM French Vanilla" pitchFamily="18" charset="0"/>
              </a:rPr>
              <a:t>h</a:t>
            </a:r>
            <a:r>
              <a:rPr lang="en-US" sz="5400" spc="359" dirty="0" smtClean="0"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latin typeface="UTM French Vanilla" pitchFamily="18" charset="0"/>
              </a:rPr>
              <a:t>hợp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2582442" y="5098445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nhất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37" name="TextBox 2"/>
          <p:cNvSpPr txBox="1"/>
          <p:nvPr/>
        </p:nvSpPr>
        <p:spPr>
          <a:xfrm>
            <a:off x="2581352" y="5927715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lực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11861942" y="504446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tình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3" name="TextBox 2"/>
          <p:cNvSpPr txBox="1"/>
          <p:nvPr/>
        </p:nvSpPr>
        <p:spPr>
          <a:xfrm>
            <a:off x="11860852" y="587373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Phù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4" name="TextBox 2"/>
          <p:cNvSpPr txBox="1"/>
          <p:nvPr/>
        </p:nvSpPr>
        <p:spPr>
          <a:xfrm>
            <a:off x="11859762" y="670300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thời</a:t>
            </a:r>
            <a:endParaRPr lang="en-US" sz="5400" u="none" spc="359" dirty="0">
              <a:latin typeface="UTM French Vanilla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20839" y="8824507"/>
            <a:ext cx="516696" cy="4831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9200" y="6632305"/>
            <a:ext cx="526508" cy="492285"/>
          </a:xfrm>
          <a:prstGeom prst="rect">
            <a:avLst/>
          </a:prstGeom>
        </p:spPr>
      </p:pic>
      <p:sp>
        <p:nvSpPr>
          <p:cNvPr id="41" name="TextBox 2"/>
          <p:cNvSpPr txBox="1"/>
          <p:nvPr/>
        </p:nvSpPr>
        <p:spPr>
          <a:xfrm>
            <a:off x="11886110" y="750570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lệ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5" name="TextBox 2"/>
          <p:cNvSpPr txBox="1"/>
          <p:nvPr/>
        </p:nvSpPr>
        <p:spPr>
          <a:xfrm>
            <a:off x="11887200" y="826770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pháp</a:t>
            </a:r>
            <a:endParaRPr lang="en-US" sz="5400" u="none" spc="359" dirty="0">
              <a:latin typeface="UTM French Vanilla" pitchFamily="18" charset="0"/>
            </a:endParaRPr>
          </a:p>
        </p:txBody>
      </p:sp>
      <p:sp>
        <p:nvSpPr>
          <p:cNvPr id="46" name="TextBox 2"/>
          <p:cNvSpPr txBox="1"/>
          <p:nvPr/>
        </p:nvSpPr>
        <p:spPr>
          <a:xfrm>
            <a:off x="11887200" y="9020770"/>
            <a:ext cx="3963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latin typeface="UTM French Vanilla" pitchFamily="18" charset="0"/>
              </a:rPr>
              <a:t>lí</a:t>
            </a:r>
            <a:endParaRPr lang="en-US" sz="5400" u="none" spc="359" dirty="0">
              <a:latin typeface="UTM French Vanilla" pitchFamily="18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622959" y="5617357"/>
            <a:ext cx="2915721" cy="45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5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35" grpId="0"/>
      <p:bldP spid="36" grpId="0"/>
      <p:bldP spid="37" grpId="0"/>
      <p:bldP spid="42" grpId="0"/>
      <p:bldP spid="43" grpId="0"/>
      <p:bldP spid="44" grpId="0"/>
      <p:bldP spid="41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11614" y="9749680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9653" t="1579" b="1579"/>
          <a:stretch>
            <a:fillRect/>
          </a:stretch>
        </p:blipFill>
        <p:spPr>
          <a:xfrm>
            <a:off x="0" y="29760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14843" y="174762"/>
            <a:ext cx="645059" cy="60313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536628" y="1321649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nhất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lại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gộp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lại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thành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một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25400" y="1518531"/>
            <a:ext cx="4114800" cy="4114800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13435231" y="2732005"/>
            <a:ext cx="276318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Giải</a:t>
            </a:r>
            <a:r>
              <a:rPr lang="en-US" sz="5000" u="none" spc="3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nghĩa</a:t>
            </a:r>
            <a:r>
              <a:rPr lang="en-US" sz="5000" u="none" spc="3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 </a:t>
            </a:r>
            <a:r>
              <a:rPr lang="en-US" sz="5000" u="none" spc="359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itchFamily="18" charset="0"/>
              </a:rPr>
              <a:t>từ</a:t>
            </a:r>
            <a:endParaRPr lang="en-US" sz="5000" u="none" spc="35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itchFamily="18" charset="0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536628" y="209052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lực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chung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sức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nhau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để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cùng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làm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việc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536628" y="2859391"/>
            <a:ext cx="1220971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p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thỏa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mãn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cả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về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mặt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cảm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lẫn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lí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lẽ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536628" y="444379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Phù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với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nhau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ăn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khớp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với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nhau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536628" y="5212661"/>
            <a:ext cx="1289860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p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thời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đúng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lúc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phù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với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yêu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cầu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vào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một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thời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điểm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nhất</a:t>
            </a:r>
            <a:r>
              <a:rPr lang="en-US" sz="54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định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536628" y="6797228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lệ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đúng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theo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thể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thức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quy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định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533400" y="757297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pháp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đúng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theo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pháp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luật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536628" y="8334970"/>
            <a:ext cx="167607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Hợp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lí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: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đúng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theo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lẽ</a:t>
            </a:r>
            <a:r>
              <a:rPr lang="en-US" sz="5400" u="none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5400" u="none" spc="359" dirty="0" err="1" smtClean="0">
                <a:solidFill>
                  <a:schemeClr val="bg1"/>
                </a:solidFill>
                <a:latin typeface="UTM French Vanilla" pitchFamily="18" charset="0"/>
              </a:rPr>
              <a:t>phải</a:t>
            </a:r>
            <a:endParaRPr lang="en-US" sz="5400" u="none" spc="359" dirty="0">
              <a:solidFill>
                <a:schemeClr val="bg1"/>
              </a:solidFill>
              <a:latin typeface="UTM French Vanilla" pitchFamily="18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00080" y="4818723"/>
            <a:ext cx="3438525" cy="51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0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2296" b="19418"/>
          <a:stretch>
            <a:fillRect/>
          </a:stretch>
        </p:blipFill>
        <p:spPr>
          <a:xfrm>
            <a:off x="13020267" y="5580763"/>
            <a:ext cx="5267733" cy="48339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8616"/>
          <a:stretch>
            <a:fillRect/>
          </a:stretch>
        </p:blipFill>
        <p:spPr>
          <a:xfrm>
            <a:off x="-114331" y="8934069"/>
            <a:ext cx="6677173" cy="1480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6168709" y="8934069"/>
            <a:ext cx="6313877" cy="148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12088453" y="8934069"/>
            <a:ext cx="6313877" cy="1480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70183">
            <a:off x="14009447" y="4178828"/>
            <a:ext cx="2903305" cy="20673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38101"/>
          <a:stretch>
            <a:fillRect/>
          </a:stretch>
        </p:blipFill>
        <p:spPr>
          <a:xfrm>
            <a:off x="10310664" y="0"/>
            <a:ext cx="4094630" cy="2471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2171" y="8926626"/>
            <a:ext cx="709464" cy="66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27854" y="5725928"/>
            <a:ext cx="709464" cy="66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49836" y="1298176"/>
            <a:ext cx="709464" cy="66334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6764" y="3093783"/>
            <a:ext cx="11983615" cy="659098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57400" y="6726340"/>
            <a:ext cx="11201400" cy="199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16600" b="1" u="none" spc="719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Bài</a:t>
            </a:r>
            <a:r>
              <a:rPr lang="en-US" sz="16600" b="1" u="none" spc="71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 tập3 </a:t>
            </a:r>
            <a:endParaRPr lang="en-US" sz="16600" b="1" u="none" spc="71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00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138231" y="-322954"/>
            <a:ext cx="7467600" cy="5731383"/>
            <a:chOff x="3803672" y="774875"/>
            <a:chExt cx="7467600" cy="5731383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03672" y="774875"/>
              <a:ext cx="7467600" cy="5731383"/>
            </a:xfrm>
            <a:prstGeom prst="rect">
              <a:avLst/>
            </a:prstGeom>
          </p:spPr>
        </p:pic>
        <p:sp>
          <p:nvSpPr>
            <p:cNvPr id="2" name="TextBox 2"/>
            <p:cNvSpPr txBox="1"/>
            <p:nvPr/>
          </p:nvSpPr>
          <p:spPr>
            <a:xfrm>
              <a:off x="5051203" y="2532572"/>
              <a:ext cx="5235238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Chúng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ta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sẽ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sử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dụng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những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từ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ngữ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đó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như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thế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nào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?</a:t>
              </a:r>
              <a:endParaRPr lang="en-US" sz="4800" b="1" u="none" spc="719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2726179" cy="34127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80620" y="0"/>
            <a:ext cx="2807380" cy="27056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7902" y="6167283"/>
            <a:ext cx="1082188" cy="31254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r="1984" b="58974"/>
          <a:stretch>
            <a:fillRect/>
          </a:stretch>
        </p:blipFill>
        <p:spPr>
          <a:xfrm>
            <a:off x="0" y="9214989"/>
            <a:ext cx="9134687" cy="1072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80620" y="6823350"/>
            <a:ext cx="1107675" cy="28401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11956"/>
          <a:stretch>
            <a:fillRect/>
          </a:stretch>
        </p:blipFill>
        <p:spPr>
          <a:xfrm>
            <a:off x="16257454" y="8053872"/>
            <a:ext cx="1020896" cy="2233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 r="1564" b="58974"/>
          <a:stretch>
            <a:fillRect/>
          </a:stretch>
        </p:blipFill>
        <p:spPr>
          <a:xfrm>
            <a:off x="9114138" y="9214989"/>
            <a:ext cx="9173862" cy="10729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36557" y="6389297"/>
            <a:ext cx="1384287" cy="2681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2540" y="7686969"/>
            <a:ext cx="1253639" cy="1943626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192000" y="5629569"/>
            <a:ext cx="2479167" cy="41148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3200400" y="5672610"/>
            <a:ext cx="2330006" cy="41148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04021" y="662133"/>
            <a:ext cx="6468379" cy="5150446"/>
            <a:chOff x="1550616" y="662133"/>
            <a:chExt cx="6468379" cy="5150446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1550616" y="662133"/>
              <a:ext cx="6468379" cy="5150446"/>
            </a:xfrm>
            <a:prstGeom prst="rect">
              <a:avLst/>
            </a:prstGeom>
          </p:spPr>
        </p:pic>
        <p:sp>
          <p:nvSpPr>
            <p:cNvPr id="21" name="TextBox 2"/>
            <p:cNvSpPr txBox="1"/>
            <p:nvPr/>
          </p:nvSpPr>
          <p:spPr>
            <a:xfrm>
              <a:off x="2133600" y="1714500"/>
              <a:ext cx="5643457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Chúng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ta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sẽ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cùng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nhau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đặt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câu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với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những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từ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vừa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tìm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hiểu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 </a:t>
              </a:r>
              <a:r>
                <a:rPr lang="en-US" sz="4800" b="1" u="none" spc="719" dirty="0" err="1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nhé</a:t>
              </a:r>
              <a:r>
                <a:rPr lang="en-US" sz="4800" b="1" u="none" spc="719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ustamalaka" pitchFamily="18" charset="0"/>
                </a:rPr>
                <a:t>! </a:t>
              </a:r>
              <a:endParaRPr lang="en-US" sz="4800" b="1" u="none" spc="719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itchFamily="18" charset="0"/>
              </a:endParaRPr>
            </a:p>
          </p:txBody>
        </p:sp>
      </p:grpSp>
      <p:sp>
        <p:nvSpPr>
          <p:cNvPr id="29" name="TextBox 2"/>
          <p:cNvSpPr txBox="1"/>
          <p:nvPr/>
        </p:nvSpPr>
        <p:spPr>
          <a:xfrm>
            <a:off x="3200400" y="662133"/>
            <a:ext cx="11811000" cy="2882288"/>
          </a:xfrm>
          <a:prstGeom prst="rect">
            <a:avLst/>
          </a:prstGeom>
        </p:spPr>
        <p:txBody>
          <a:bodyPr wrap="square" lIns="0" tIns="0" rIns="0" bIns="0" rtlCol="0" anchor="t">
            <a:prstTxWarp prst="textWave2">
              <a:avLst/>
            </a:prstTxWarp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Đặt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với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1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từ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ở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bài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tập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1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và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với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1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từ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ở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bài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5400" b="1" spc="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tập</a:t>
            </a:r>
            <a:r>
              <a:rPr lang="en-US" sz="5400" b="1" spc="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2.</a:t>
            </a:r>
            <a:endParaRPr lang="en-US" sz="5400" b="1" u="none" spc="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>
            <a:off x="0" y="9214989"/>
            <a:ext cx="9134687" cy="1072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>
            <a:off x="9114138" y="9214989"/>
            <a:ext cx="9173862" cy="1072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915" y="2432269"/>
            <a:ext cx="7066475" cy="620966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4380" y="2450826"/>
            <a:ext cx="6324939" cy="6139147"/>
            <a:chOff x="62040" y="66269"/>
            <a:chExt cx="6542159" cy="6349987"/>
          </a:xfrm>
        </p:grpSpPr>
        <p:sp>
          <p:nvSpPr>
            <p:cNvPr id="6" name="Freeform 6"/>
            <p:cNvSpPr/>
            <p:nvPr/>
          </p:nvSpPr>
          <p:spPr>
            <a:xfrm>
              <a:off x="62040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17000" t="5000" r="-19000" b="4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85BBC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 rot="-10800000">
            <a:off x="9144000" y="0"/>
            <a:ext cx="9134687" cy="1072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 rot="-10800000">
            <a:off x="-9313" y="0"/>
            <a:ext cx="9173862" cy="10729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17598" y="8520112"/>
            <a:ext cx="1324101" cy="1238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670" y="368212"/>
            <a:ext cx="1766060" cy="20640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68449" y="536479"/>
            <a:ext cx="722583" cy="6756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59300" y="2720512"/>
            <a:ext cx="827198" cy="773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3800" y="4186178"/>
            <a:ext cx="103140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Nước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ta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luôn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cố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gắng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xây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dựng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tình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đoàn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kết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,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hữu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nghị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với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các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quốc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gia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khác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trên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thế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giới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.</a:t>
            </a:r>
            <a:endParaRPr lang="en-US" sz="6000" dirty="0">
              <a:solidFill>
                <a:srgbClr val="FFFFFF"/>
              </a:solidFill>
              <a:latin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3091637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8647" y="2830520"/>
            <a:ext cx="7715250" cy="3052352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362855" y="2484993"/>
            <a:ext cx="4478953" cy="938704"/>
            <a:chOff x="1362855" y="2484993"/>
            <a:chExt cx="4478953" cy="938704"/>
          </a:xfrm>
        </p:grpSpPr>
        <p:grpSp>
          <p:nvGrpSpPr>
            <p:cNvPr id="4" name="Group 4"/>
            <p:cNvGrpSpPr/>
            <p:nvPr/>
          </p:nvGrpSpPr>
          <p:grpSpPr>
            <a:xfrm>
              <a:off x="1362855" y="2484993"/>
              <a:ext cx="4478953" cy="938704"/>
              <a:chOff x="0" y="0"/>
              <a:chExt cx="4789490" cy="10037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585015" y="2615890"/>
              <a:ext cx="4034632" cy="58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rgbClr val="1C5189"/>
                  </a:solidFill>
                  <a:latin typeface="Mali Bold"/>
                </a:rPr>
                <a:t>1</a:t>
              </a:r>
              <a:endParaRPr lang="en-US" sz="3600" dirty="0">
                <a:solidFill>
                  <a:srgbClr val="1C5189"/>
                </a:solidFill>
                <a:latin typeface="Mali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44050" y="2830520"/>
            <a:ext cx="7715250" cy="3052352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286375" y="6421548"/>
            <a:ext cx="7715250" cy="3052352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7"/>
          <p:cNvGrpSpPr/>
          <p:nvPr/>
        </p:nvGrpSpPr>
        <p:grpSpPr>
          <a:xfrm>
            <a:off x="6904523" y="6076021"/>
            <a:ext cx="4478953" cy="938704"/>
            <a:chOff x="6904523" y="6076021"/>
            <a:chExt cx="4478953" cy="938704"/>
          </a:xfrm>
        </p:grpSpPr>
        <p:grpSp>
          <p:nvGrpSpPr>
            <p:cNvPr id="11" name="Group 11"/>
            <p:cNvGrpSpPr/>
            <p:nvPr/>
          </p:nvGrpSpPr>
          <p:grpSpPr>
            <a:xfrm>
              <a:off x="6904523" y="6076021"/>
              <a:ext cx="4478953" cy="938704"/>
              <a:chOff x="0" y="0"/>
              <a:chExt cx="4789490" cy="10037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126684" y="6206918"/>
              <a:ext cx="4034632" cy="58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rgbClr val="1C5189"/>
                  </a:solidFill>
                  <a:latin typeface="Mali Bold"/>
                </a:rPr>
                <a:t>3</a:t>
              </a:r>
              <a:endParaRPr lang="en-US" sz="3600" dirty="0">
                <a:solidFill>
                  <a:srgbClr val="1C5189"/>
                </a:solidFill>
                <a:latin typeface="Mali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48610" y="971550"/>
            <a:ext cx="1079078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spc="400" dirty="0" err="1" smtClean="0">
                <a:solidFill>
                  <a:srgbClr val="FFCC00"/>
                </a:solidFill>
                <a:latin typeface="UTM Flamenco" pitchFamily="18" charset="0"/>
              </a:rPr>
              <a:t>Yêu</a:t>
            </a:r>
            <a:r>
              <a:rPr lang="en-US" sz="8000" spc="400" dirty="0" smtClean="0">
                <a:solidFill>
                  <a:srgbClr val="FFCC00"/>
                </a:solidFill>
                <a:latin typeface="UTM Flamenco" pitchFamily="18" charset="0"/>
              </a:rPr>
              <a:t> </a:t>
            </a:r>
            <a:r>
              <a:rPr lang="en-US" sz="8000" spc="400" dirty="0" err="1" smtClean="0">
                <a:solidFill>
                  <a:srgbClr val="FFCC00"/>
                </a:solidFill>
                <a:latin typeface="UTM Flamenco" pitchFamily="18" charset="0"/>
              </a:rPr>
              <a:t>cầu</a:t>
            </a:r>
            <a:r>
              <a:rPr lang="en-US" sz="8000" spc="400" dirty="0" smtClean="0">
                <a:solidFill>
                  <a:srgbClr val="FFCC00"/>
                </a:solidFill>
                <a:latin typeface="UTM Flamenco" pitchFamily="18" charset="0"/>
              </a:rPr>
              <a:t> </a:t>
            </a:r>
            <a:r>
              <a:rPr lang="en-US" sz="8000" spc="400" dirty="0" err="1" smtClean="0">
                <a:solidFill>
                  <a:srgbClr val="FFCC00"/>
                </a:solidFill>
                <a:latin typeface="UTM Flamenco" pitchFamily="18" charset="0"/>
              </a:rPr>
              <a:t>cần</a:t>
            </a:r>
            <a:r>
              <a:rPr lang="en-US" sz="8000" spc="400" dirty="0" smtClean="0">
                <a:solidFill>
                  <a:srgbClr val="FFCC00"/>
                </a:solidFill>
                <a:latin typeface="UTM Flamenco" pitchFamily="18" charset="0"/>
              </a:rPr>
              <a:t> </a:t>
            </a:r>
            <a:r>
              <a:rPr lang="en-US" sz="8000" spc="400" dirty="0" err="1" smtClean="0">
                <a:solidFill>
                  <a:srgbClr val="FFCC00"/>
                </a:solidFill>
                <a:latin typeface="UTM Flamenco" pitchFamily="18" charset="0"/>
              </a:rPr>
              <a:t>đạt</a:t>
            </a:r>
            <a:r>
              <a:rPr lang="en-US" sz="8000" spc="400" dirty="0" smtClean="0">
                <a:solidFill>
                  <a:srgbClr val="FFCC00"/>
                </a:solidFill>
                <a:latin typeface="UTM Flamenco" pitchFamily="18" charset="0"/>
              </a:rPr>
              <a:t>:</a:t>
            </a:r>
            <a:endParaRPr lang="en-US" sz="8000" spc="400" dirty="0">
              <a:solidFill>
                <a:srgbClr val="FFCC00"/>
              </a:solidFill>
              <a:latin typeface="UTM Flamenc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426086" y="2484993"/>
            <a:ext cx="4478953" cy="938704"/>
            <a:chOff x="12426086" y="2484993"/>
            <a:chExt cx="4478953" cy="938704"/>
          </a:xfrm>
        </p:grpSpPr>
        <p:grpSp>
          <p:nvGrpSpPr>
            <p:cNvPr id="15" name="Group 15"/>
            <p:cNvGrpSpPr/>
            <p:nvPr/>
          </p:nvGrpSpPr>
          <p:grpSpPr>
            <a:xfrm>
              <a:off x="12426086" y="2484993"/>
              <a:ext cx="4478953" cy="938704"/>
              <a:chOff x="0" y="0"/>
              <a:chExt cx="4789490" cy="10037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2648247" y="2615890"/>
              <a:ext cx="4034632" cy="58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rgbClr val="1C5189"/>
                  </a:solidFill>
                  <a:latin typeface="Mali Bold"/>
                </a:rPr>
                <a:t>2</a:t>
              </a:r>
              <a:endParaRPr lang="en-US" sz="3600" dirty="0">
                <a:solidFill>
                  <a:srgbClr val="1C5189"/>
                </a:solidFill>
                <a:latin typeface="Mali Bold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3728" b="22553"/>
          <a:stretch>
            <a:fillRect/>
          </a:stretch>
        </p:blipFill>
        <p:spPr>
          <a:xfrm flipH="1">
            <a:off x="15198695" y="7285990"/>
            <a:ext cx="3089305" cy="30010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b="21887"/>
          <a:stretch>
            <a:fillRect/>
          </a:stretch>
        </p:blipFill>
        <p:spPr>
          <a:xfrm>
            <a:off x="14197963" y="8953286"/>
            <a:ext cx="1943019" cy="13337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6537"/>
          <a:stretch>
            <a:fillRect/>
          </a:stretch>
        </p:blipFill>
        <p:spPr>
          <a:xfrm>
            <a:off x="1169755" y="9081472"/>
            <a:ext cx="3706517" cy="120552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 l="19418" b="20061"/>
          <a:stretch>
            <a:fillRect/>
          </a:stretch>
        </p:blipFill>
        <p:spPr>
          <a:xfrm>
            <a:off x="0" y="7346056"/>
            <a:ext cx="2905005" cy="294094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4629" y="8117183"/>
            <a:ext cx="747962" cy="69934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69472" y="7504762"/>
            <a:ext cx="654996" cy="6124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 l="40190" t="96" b="70663"/>
          <a:stretch>
            <a:fillRect/>
          </a:stretch>
        </p:blipFill>
        <p:spPr>
          <a:xfrm>
            <a:off x="0" y="584422"/>
            <a:ext cx="3602331" cy="130765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 l="40190" t="96" b="70663"/>
          <a:stretch>
            <a:fillRect/>
          </a:stretch>
        </p:blipFill>
        <p:spPr>
          <a:xfrm>
            <a:off x="14685669" y="571500"/>
            <a:ext cx="3602331" cy="13076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95400" y="3693974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7322" y="3695700"/>
            <a:ext cx="7235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15000" y="74295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>
            <a:off x="0" y="9214989"/>
            <a:ext cx="9134687" cy="1072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>
            <a:off x="9114138" y="9214989"/>
            <a:ext cx="9173862" cy="1072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>
          <a:xfrm>
            <a:off x="388915" y="2432269"/>
            <a:ext cx="7066475" cy="620966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5013" y="2476500"/>
            <a:ext cx="6177787" cy="6139147"/>
            <a:chOff x="73038" y="66269"/>
            <a:chExt cx="6389952" cy="6349987"/>
          </a:xfrm>
        </p:grpSpPr>
        <p:sp>
          <p:nvSpPr>
            <p:cNvPr id="6" name="Freeform 6"/>
            <p:cNvSpPr/>
            <p:nvPr/>
          </p:nvSpPr>
          <p:spPr>
            <a:xfrm>
              <a:off x="101992" y="247676"/>
              <a:ext cx="6360998" cy="601821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20000" b="-1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85BBC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 rot="-10800000">
            <a:off x="9144000" y="0"/>
            <a:ext cx="9134687" cy="1072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 rot="-10800000">
            <a:off x="-9313" y="0"/>
            <a:ext cx="9173862" cy="10729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17598" y="8520112"/>
            <a:ext cx="1324101" cy="1238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670" y="368212"/>
            <a:ext cx="1766060" cy="20640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68449" y="536479"/>
            <a:ext cx="722583" cy="6756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59300" y="2720512"/>
            <a:ext cx="827198" cy="773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3800" y="4186178"/>
            <a:ext cx="10314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Cây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bút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này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thật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là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hữu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dụng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quá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đi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!</a:t>
            </a:r>
            <a:endParaRPr lang="en-US" sz="6000" dirty="0">
              <a:solidFill>
                <a:srgbClr val="FFFFFF"/>
              </a:solidFill>
              <a:latin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45720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>
            <a:off x="0" y="9214989"/>
            <a:ext cx="9134687" cy="1072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>
            <a:off x="9114138" y="9214989"/>
            <a:ext cx="9173862" cy="1072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>
          <a:xfrm>
            <a:off x="388915" y="2432269"/>
            <a:ext cx="7066475" cy="620966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985013" y="2450826"/>
            <a:ext cx="6139161" cy="6139147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85BBC5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 rot="-10800000">
            <a:off x="9144000" y="0"/>
            <a:ext cx="9134687" cy="1072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 rot="-10800000">
            <a:off x="-9313" y="0"/>
            <a:ext cx="9173862" cy="10729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17598" y="8520112"/>
            <a:ext cx="1324101" cy="1238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670" y="368212"/>
            <a:ext cx="1766060" cy="20640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68449" y="536479"/>
            <a:ext cx="722583" cy="6756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2720512"/>
            <a:ext cx="827198" cy="773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3800" y="4186178"/>
            <a:ext cx="10314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Chiếc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áo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ấy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rất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đẹp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và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phù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hợp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với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bạn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.</a:t>
            </a:r>
            <a:endParaRPr lang="en-US" sz="6000" dirty="0">
              <a:solidFill>
                <a:srgbClr val="FFFFFF"/>
              </a:solidFill>
              <a:latin typeface="Mali"/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7816" y="2870638"/>
            <a:ext cx="3424816" cy="52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6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>
            <a:off x="0" y="9214989"/>
            <a:ext cx="9134687" cy="1072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>
            <a:off x="9114138" y="9214989"/>
            <a:ext cx="9173862" cy="1072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>
          <a:xfrm>
            <a:off x="388915" y="2432269"/>
            <a:ext cx="7066475" cy="620966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5013" y="2450826"/>
            <a:ext cx="6214174" cy="6139147"/>
            <a:chOff x="73038" y="66269"/>
            <a:chExt cx="6427590" cy="6349987"/>
          </a:xfrm>
        </p:grpSpPr>
        <p:sp>
          <p:nvSpPr>
            <p:cNvPr id="6" name="Freeform 6"/>
            <p:cNvSpPr/>
            <p:nvPr/>
          </p:nvSpPr>
          <p:spPr>
            <a:xfrm>
              <a:off x="139630" y="232157"/>
              <a:ext cx="6360998" cy="601821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3000" t="7000" r="-1000" b="60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85BBC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r="1984" b="58974"/>
          <a:stretch>
            <a:fillRect/>
          </a:stretch>
        </p:blipFill>
        <p:spPr>
          <a:xfrm rot="-10800000">
            <a:off x="9144000" y="0"/>
            <a:ext cx="9134687" cy="1072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564" b="58974"/>
          <a:stretch>
            <a:fillRect/>
          </a:stretch>
        </p:blipFill>
        <p:spPr>
          <a:xfrm rot="-10800000">
            <a:off x="-9313" y="0"/>
            <a:ext cx="9173862" cy="10729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17598" y="8520112"/>
            <a:ext cx="1324101" cy="1238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670" y="368212"/>
            <a:ext cx="1766060" cy="20640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68449" y="536479"/>
            <a:ext cx="722583" cy="6756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59300" y="2720512"/>
            <a:ext cx="827198" cy="773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3800" y="4076700"/>
            <a:ext cx="103140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-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Thành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phố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Hồ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Chí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Minh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thực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hiện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hợp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b="1" spc="359" dirty="0" err="1" smtClean="0">
                <a:solidFill>
                  <a:srgbClr val="FFFF00"/>
                </a:solidFill>
                <a:latin typeface="UTM French Vanilla" pitchFamily="18" charset="0"/>
              </a:rPr>
              <a:t>nhất</a:t>
            </a:r>
            <a:r>
              <a:rPr lang="en-US" sz="6000" b="1" spc="359" dirty="0" smtClean="0">
                <a:solidFill>
                  <a:srgbClr val="FFFF00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Quận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2,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Quận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9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và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quận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Thủ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Đức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thành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Thành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phố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Thủ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solidFill>
                  <a:schemeClr val="bg1"/>
                </a:solidFill>
                <a:latin typeface="UTM French Vanilla" pitchFamily="18" charset="0"/>
              </a:rPr>
              <a:t>Đức</a:t>
            </a:r>
            <a:r>
              <a:rPr lang="en-US" sz="6000" spc="359" dirty="0" smtClean="0">
                <a:solidFill>
                  <a:schemeClr val="bg1"/>
                </a:solidFill>
                <a:latin typeface="UTM French Vanilla" pitchFamily="18" charset="0"/>
              </a:rPr>
              <a:t>.</a:t>
            </a:r>
            <a:endParaRPr lang="en-US" sz="6000" dirty="0">
              <a:solidFill>
                <a:srgbClr val="FFFFFF"/>
              </a:solidFill>
              <a:latin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3597429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29800" y="1790700"/>
            <a:ext cx="7295787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b="1" spc="400" dirty="0" err="1" smtClean="0">
                <a:solidFill>
                  <a:srgbClr val="FFCC00"/>
                </a:solidFill>
                <a:latin typeface="UTM Dai Co Viet" pitchFamily="18" charset="0"/>
              </a:rPr>
              <a:t>Nội</a:t>
            </a:r>
            <a:r>
              <a:rPr lang="en-US" sz="13800" b="1" spc="400" dirty="0" smtClean="0">
                <a:solidFill>
                  <a:srgbClr val="FFCC00"/>
                </a:solidFill>
                <a:latin typeface="UTM Dai Co Viet" pitchFamily="18" charset="0"/>
              </a:rPr>
              <a:t> dung </a:t>
            </a:r>
            <a:r>
              <a:rPr lang="en-US" sz="13800" b="1" spc="400" dirty="0" err="1" smtClean="0">
                <a:solidFill>
                  <a:srgbClr val="FFCC00"/>
                </a:solidFill>
                <a:latin typeface="UTM Dai Co Viet" pitchFamily="18" charset="0"/>
              </a:rPr>
              <a:t>đã</a:t>
            </a:r>
            <a:r>
              <a:rPr lang="en-US" sz="13800" b="1" spc="400" dirty="0" smtClean="0">
                <a:solidFill>
                  <a:srgbClr val="FFCC00"/>
                </a:solidFill>
                <a:latin typeface="UTM Dai Co Viet" pitchFamily="18" charset="0"/>
              </a:rPr>
              <a:t> </a:t>
            </a:r>
            <a:r>
              <a:rPr lang="en-US" sz="13800" b="1" spc="400" dirty="0" err="1" smtClean="0">
                <a:solidFill>
                  <a:srgbClr val="FFCC00"/>
                </a:solidFill>
                <a:latin typeface="UTM Dai Co Viet" pitchFamily="18" charset="0"/>
              </a:rPr>
              <a:t>học</a:t>
            </a:r>
            <a:endParaRPr lang="en-US" sz="13800" b="1" u="none" spc="400" dirty="0">
              <a:solidFill>
                <a:srgbClr val="FFCC00"/>
              </a:solidFill>
              <a:latin typeface="UTM Dai Co Viet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201464"/>
            <a:ext cx="8115300" cy="3812961"/>
            <a:chOff x="0" y="0"/>
            <a:chExt cx="6402511" cy="3008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5618103"/>
            <a:ext cx="8115300" cy="3812961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r="4220" b="9340"/>
          <a:stretch>
            <a:fillRect/>
          </a:stretch>
        </p:blipFill>
        <p:spPr>
          <a:xfrm>
            <a:off x="12703724" y="5014425"/>
            <a:ext cx="5584276" cy="5272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47428"/>
          <a:stretch>
            <a:fillRect/>
          </a:stretch>
        </p:blipFill>
        <p:spPr>
          <a:xfrm>
            <a:off x="0" y="3716557"/>
            <a:ext cx="1515599" cy="28538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82707" y="7234257"/>
            <a:ext cx="621017" cy="5806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b="52615"/>
          <a:stretch>
            <a:fillRect/>
          </a:stretch>
        </p:blipFill>
        <p:spPr>
          <a:xfrm rot="-10800000">
            <a:off x="15681453" y="-132654"/>
            <a:ext cx="3155695" cy="145794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l="23760" t="96" r="3960" b="66892"/>
          <a:stretch>
            <a:fillRect/>
          </a:stretch>
        </p:blipFill>
        <p:spPr>
          <a:xfrm rot="-10800000">
            <a:off x="11849099" y="-321223"/>
            <a:ext cx="4490164" cy="15226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15599" y="1790700"/>
            <a:ext cx="7018802" cy="266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1309822" y="6591300"/>
            <a:ext cx="74911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01000" y="6172200"/>
            <a:ext cx="3353562" cy="41148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4685" b="24302"/>
          <a:stretch>
            <a:fillRect/>
          </a:stretch>
        </p:blipFill>
        <p:spPr>
          <a:xfrm>
            <a:off x="10386242" y="3275999"/>
            <a:ext cx="7901758" cy="7011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90584" y="5075334"/>
            <a:ext cx="14575453" cy="3660561"/>
            <a:chOff x="0" y="0"/>
            <a:chExt cx="11499205" cy="2887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8431" b="17622"/>
          <a:stretch>
            <a:fillRect/>
          </a:stretch>
        </p:blipFill>
        <p:spPr>
          <a:xfrm>
            <a:off x="0" y="7669709"/>
            <a:ext cx="2658024" cy="26172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21200" y="2871385"/>
            <a:ext cx="645059" cy="603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50000" t="3750" b="3750"/>
          <a:stretch>
            <a:fillRect/>
          </a:stretch>
        </p:blipFill>
        <p:spPr>
          <a:xfrm>
            <a:off x="0" y="253728"/>
            <a:ext cx="1195043" cy="11744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8472" y="4154171"/>
            <a:ext cx="696934" cy="6516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57994" y="1300723"/>
            <a:ext cx="793244" cy="741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99453" y="9258300"/>
            <a:ext cx="696934" cy="65163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28800" y="2732343"/>
            <a:ext cx="2874125" cy="329885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03684" y="2042406"/>
            <a:ext cx="5362575" cy="3432048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806352" y="1134111"/>
            <a:ext cx="2714708" cy="28879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0131" y="4648443"/>
            <a:ext cx="2749127" cy="340545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953000" y="520705"/>
            <a:ext cx="5300870" cy="41148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38762" y="691004"/>
            <a:ext cx="1975104" cy="4114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  <a:softEdge rad="0"/>
          </a:effectLst>
        </p:spPr>
      </p:pic>
      <p:sp>
        <p:nvSpPr>
          <p:cNvPr id="22" name="Rectangle 21"/>
          <p:cNvSpPr/>
          <p:nvPr/>
        </p:nvSpPr>
        <p:spPr>
          <a:xfrm>
            <a:off x="2873309" y="5474454"/>
            <a:ext cx="129603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6000" spc="359" dirty="0" err="1" smtClean="0">
                <a:latin typeface="UTM French Vanilla" pitchFamily="18" charset="0"/>
              </a:rPr>
              <a:t>Việt</a:t>
            </a:r>
            <a:r>
              <a:rPr lang="en-US" sz="6000" spc="359" dirty="0" smtClean="0">
                <a:latin typeface="UTM French Vanilla" pitchFamily="18" charset="0"/>
              </a:rPr>
              <a:t> Nam </a:t>
            </a:r>
            <a:r>
              <a:rPr lang="en-US" sz="6000" spc="359" dirty="0" err="1" smtClean="0">
                <a:latin typeface="UTM French Vanilla" pitchFamily="18" charset="0"/>
              </a:rPr>
              <a:t>luôn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cố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gắng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xây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dựng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tình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đoàn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kết</a:t>
            </a:r>
            <a:r>
              <a:rPr lang="en-US" sz="6000" spc="359" dirty="0" smtClean="0">
                <a:latin typeface="UTM French Vanilla" pitchFamily="18" charset="0"/>
              </a:rPr>
              <a:t>, </a:t>
            </a:r>
            <a:r>
              <a:rPr lang="en-US" sz="6000" spc="359" dirty="0" err="1" smtClean="0">
                <a:latin typeface="UTM French Vanilla" pitchFamily="18" charset="0"/>
              </a:rPr>
              <a:t>hữu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nghị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với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các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quốc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gia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khác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trên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thế</a:t>
            </a:r>
            <a:r>
              <a:rPr lang="en-US" sz="6000" spc="359" dirty="0" smtClean="0">
                <a:latin typeface="UTM French Vanilla" pitchFamily="18" charset="0"/>
              </a:rPr>
              <a:t> </a:t>
            </a:r>
            <a:r>
              <a:rPr lang="en-US" sz="6000" spc="359" dirty="0" err="1" smtClean="0">
                <a:latin typeface="UTM French Vanilla" pitchFamily="18" charset="0"/>
              </a:rPr>
              <a:t>giới</a:t>
            </a:r>
            <a:r>
              <a:rPr lang="en-US" sz="6000" spc="359" dirty="0" smtClean="0">
                <a:latin typeface="UTM French Vanilla" pitchFamily="18" charset="0"/>
              </a:rPr>
              <a:t>. </a:t>
            </a:r>
            <a:endParaRPr lang="en-US" sz="6000" dirty="0">
              <a:latin typeface="Mali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/>
          <p:nvPr/>
        </p:nvGrpSpPr>
        <p:grpSpPr>
          <a:xfrm>
            <a:off x="457200" y="5962784"/>
            <a:ext cx="14401799" cy="3660561"/>
            <a:chOff x="0" y="0"/>
            <a:chExt cx="11499205" cy="2887975"/>
          </a:xfrm>
        </p:grpSpPr>
        <p:sp>
          <p:nvSpPr>
            <p:cNvPr id="16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9378" y="5359654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9653" t="1579" b="1579"/>
          <a:stretch>
            <a:fillRect/>
          </a:stretch>
        </p:blipFill>
        <p:spPr>
          <a:xfrm>
            <a:off x="37395" y="871662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8001" y="425570"/>
            <a:ext cx="645059" cy="6031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23" y="7331399"/>
            <a:ext cx="9810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VIỆT NAM GIA NHẬP WTO</a:t>
            </a:r>
            <a:endParaRPr lang="en-US" sz="5400" dirty="0">
              <a:solidFill>
                <a:srgbClr val="FF0000"/>
              </a:solidFill>
              <a:latin typeface="UTM Guanine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5570"/>
            <a:ext cx="8763000" cy="60800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9378" y="5359654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9653" t="1579" b="1579"/>
          <a:stretch>
            <a:fillRect/>
          </a:stretch>
        </p:blipFill>
        <p:spPr>
          <a:xfrm>
            <a:off x="37395" y="871662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1" y="425570"/>
            <a:ext cx="645059" cy="603130"/>
          </a:xfrm>
          <a:prstGeom prst="rect">
            <a:avLst/>
          </a:prstGeom>
        </p:spPr>
      </p:pic>
      <p:grpSp>
        <p:nvGrpSpPr>
          <p:cNvPr id="17" name="Group 4"/>
          <p:cNvGrpSpPr/>
          <p:nvPr/>
        </p:nvGrpSpPr>
        <p:grpSpPr>
          <a:xfrm>
            <a:off x="457200" y="5962784"/>
            <a:ext cx="14401799" cy="3660561"/>
            <a:chOff x="0" y="0"/>
            <a:chExt cx="11499205" cy="2887975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46" y="170641"/>
            <a:ext cx="9599352" cy="60595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Rectangle 21"/>
          <p:cNvSpPr/>
          <p:nvPr/>
        </p:nvSpPr>
        <p:spPr>
          <a:xfrm>
            <a:off x="909378" y="6819900"/>
            <a:ext cx="11874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TÌNH HỮU NGHỊ VIỆT NAM – MỸ</a:t>
            </a:r>
          </a:p>
          <a:p>
            <a:pPr algn="just"/>
            <a:endParaRPr lang="en-US" sz="5400" dirty="0">
              <a:solidFill>
                <a:srgbClr val="FF0000"/>
              </a:solidFill>
              <a:latin typeface="UTM Guanine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85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9378" y="5359654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9653" t="1579" b="1579"/>
          <a:stretch>
            <a:fillRect/>
          </a:stretch>
        </p:blipFill>
        <p:spPr>
          <a:xfrm>
            <a:off x="37395" y="871662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1" y="425570"/>
            <a:ext cx="645059" cy="603130"/>
          </a:xfrm>
          <a:prstGeom prst="rect">
            <a:avLst/>
          </a:prstGeom>
        </p:spPr>
      </p:pic>
      <p:grpSp>
        <p:nvGrpSpPr>
          <p:cNvPr id="15" name="Group 4"/>
          <p:cNvGrpSpPr/>
          <p:nvPr/>
        </p:nvGrpSpPr>
        <p:grpSpPr>
          <a:xfrm>
            <a:off x="457200" y="5962784"/>
            <a:ext cx="14401799" cy="3660561"/>
            <a:chOff x="0" y="0"/>
            <a:chExt cx="11499205" cy="2887975"/>
          </a:xfrm>
        </p:grpSpPr>
        <p:sp>
          <p:nvSpPr>
            <p:cNvPr id="16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72" y="795763"/>
            <a:ext cx="10134600" cy="57098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0" name="Rectangle 19"/>
          <p:cNvSpPr/>
          <p:nvPr/>
        </p:nvSpPr>
        <p:spPr>
          <a:xfrm>
            <a:off x="1417110" y="7124700"/>
            <a:ext cx="103176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TÌNH HỮU NGHỊ VIỆT NAM – </a:t>
            </a:r>
            <a:r>
              <a:rPr lang="en-US" sz="4400" b="1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ẤN ĐỘ</a:t>
            </a:r>
            <a:endParaRPr lang="en-US" sz="44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8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9378" y="5359654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9653" t="1579" b="1579"/>
          <a:stretch>
            <a:fillRect/>
          </a:stretch>
        </p:blipFill>
        <p:spPr>
          <a:xfrm>
            <a:off x="37395" y="871662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1" y="425570"/>
            <a:ext cx="645059" cy="603130"/>
          </a:xfrm>
          <a:prstGeom prst="rect">
            <a:avLst/>
          </a:prstGeom>
        </p:spPr>
      </p:pic>
      <p:grpSp>
        <p:nvGrpSpPr>
          <p:cNvPr id="17" name="Group 4"/>
          <p:cNvGrpSpPr/>
          <p:nvPr/>
        </p:nvGrpSpPr>
        <p:grpSpPr>
          <a:xfrm>
            <a:off x="457200" y="5962784"/>
            <a:ext cx="14401799" cy="3660561"/>
            <a:chOff x="0" y="0"/>
            <a:chExt cx="11499205" cy="2887975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1417110" y="7345859"/>
            <a:ext cx="11079690" cy="91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TÌNH HỮU NGHỊ VIỆT NAM – </a:t>
            </a:r>
            <a:r>
              <a:rPr lang="en-US" sz="4000" b="1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NHẬT BẢN</a:t>
            </a:r>
            <a:endParaRPr lang="en-US" sz="4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48" y="323942"/>
            <a:ext cx="11036295" cy="66201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3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984" b="62347"/>
          <a:stretch>
            <a:fillRect/>
          </a:stretch>
        </p:blipFill>
        <p:spPr>
          <a:xfrm>
            <a:off x="0" y="9129694"/>
            <a:ext cx="10735411" cy="1157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9378" y="5359654"/>
            <a:ext cx="645059" cy="603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9653" t="1579" b="1579"/>
          <a:stretch>
            <a:fillRect/>
          </a:stretch>
        </p:blipFill>
        <p:spPr>
          <a:xfrm>
            <a:off x="37395" y="871662"/>
            <a:ext cx="1517042" cy="1109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2" t="1579" r="15577" b="1579"/>
          <a:stretch>
            <a:fillRect/>
          </a:stretch>
        </p:blipFill>
        <p:spPr>
          <a:xfrm>
            <a:off x="16478250" y="1572682"/>
            <a:ext cx="1809750" cy="1109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59300" y="3502931"/>
            <a:ext cx="645059" cy="603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3760" t="96" r="3960" b="69507"/>
          <a:stretch>
            <a:fillRect/>
          </a:stretch>
        </p:blipFill>
        <p:spPr>
          <a:xfrm rot="-10800000">
            <a:off x="12746338" y="170642"/>
            <a:ext cx="4490164" cy="1402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1" y="425570"/>
            <a:ext cx="645059" cy="603130"/>
          </a:xfrm>
          <a:prstGeom prst="rect">
            <a:avLst/>
          </a:prstGeom>
        </p:spPr>
      </p:pic>
      <p:grpSp>
        <p:nvGrpSpPr>
          <p:cNvPr id="15" name="Group 4"/>
          <p:cNvGrpSpPr/>
          <p:nvPr/>
        </p:nvGrpSpPr>
        <p:grpSpPr>
          <a:xfrm>
            <a:off x="457200" y="5962784"/>
            <a:ext cx="14401799" cy="3660561"/>
            <a:chOff x="0" y="0"/>
            <a:chExt cx="11499205" cy="2887975"/>
          </a:xfrm>
        </p:grpSpPr>
        <p:sp>
          <p:nvSpPr>
            <p:cNvPr id="16" name="Freeform 5"/>
            <p:cNvSpPr/>
            <p:nvPr/>
          </p:nvSpPr>
          <p:spPr>
            <a:xfrm>
              <a:off x="0" y="0"/>
              <a:ext cx="11499206" cy="2887975"/>
            </a:xfrm>
            <a:custGeom>
              <a:avLst/>
              <a:gdLst/>
              <a:ahLst/>
              <a:cxnLst/>
              <a:rect l="l" t="t" r="r" b="b"/>
              <a:pathLst>
                <a:path w="11499206" h="2887975">
                  <a:moveTo>
                    <a:pt x="11374745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74745" y="0"/>
                  </a:lnTo>
                  <a:cubicBezTo>
                    <a:pt x="11443326" y="0"/>
                    <a:pt x="11499206" y="55880"/>
                    <a:pt x="11499206" y="124460"/>
                  </a:cubicBezTo>
                  <a:lnTo>
                    <a:pt x="11499206" y="2763515"/>
                  </a:lnTo>
                  <a:cubicBezTo>
                    <a:pt x="11499206" y="2832095"/>
                    <a:pt x="11443326" y="2887975"/>
                    <a:pt x="11374745" y="28879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Rectangle 18"/>
          <p:cNvSpPr/>
          <p:nvPr/>
        </p:nvSpPr>
        <p:spPr>
          <a:xfrm>
            <a:off x="1417110" y="7345859"/>
            <a:ext cx="11079690" cy="183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TÌNH HỮU NGHỊ </a:t>
            </a:r>
            <a:r>
              <a:rPr lang="en-US" sz="4000" b="1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 GIỮA CÁC QUỐC GIA TRONG KHU VỰC ĐÔNG NAM Á</a:t>
            </a:r>
            <a:endParaRPr lang="en-US" sz="4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27136"/>
            <a:ext cx="11692467" cy="60161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 l="3170" r="15768" b="61943"/>
          <a:stretch>
            <a:fillRect/>
          </a:stretch>
        </p:blipFill>
        <p:spPr>
          <a:xfrm>
            <a:off x="10027085" y="6505596"/>
            <a:ext cx="8260915" cy="37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16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76394" y="5143500"/>
            <a:ext cx="1861012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532" r="3001" b="64850"/>
          <a:stretch>
            <a:fillRect/>
          </a:stretch>
        </p:blipFill>
        <p:spPr>
          <a:xfrm>
            <a:off x="2887852" y="8251871"/>
            <a:ext cx="12512297" cy="2035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379" t="2518"/>
          <a:stretch>
            <a:fillRect/>
          </a:stretch>
        </p:blipFill>
        <p:spPr>
          <a:xfrm>
            <a:off x="-511763" y="5143500"/>
            <a:ext cx="3889727" cy="51435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900427" y="3242999"/>
            <a:ext cx="10487147" cy="6015301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2E256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256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00996" y="-484145"/>
            <a:ext cx="3714911" cy="35988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827908" y="-484145"/>
            <a:ext cx="3714911" cy="35988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5670"/>
          <a:stretch>
            <a:fillRect/>
          </a:stretch>
        </p:blipFill>
        <p:spPr>
          <a:xfrm>
            <a:off x="0" y="2024050"/>
            <a:ext cx="1633105" cy="26467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753298" y="269687"/>
            <a:ext cx="834204" cy="8722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r="50836"/>
          <a:stretch>
            <a:fillRect/>
          </a:stretch>
        </p:blipFill>
        <p:spPr>
          <a:xfrm>
            <a:off x="16733294" y="1625512"/>
            <a:ext cx="1554706" cy="29783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957828" y="6250650"/>
            <a:ext cx="1230953" cy="12085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809597">
            <a:off x="2562597" y="107210"/>
            <a:ext cx="1866157" cy="36305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657118" y="4172783"/>
            <a:ext cx="697209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 err="1" smtClean="0">
                <a:solidFill>
                  <a:srgbClr val="0070C0"/>
                </a:solidFill>
                <a:latin typeface="UTM ThuPhap Thien An" pitchFamily="18" charset="0"/>
              </a:rPr>
              <a:t>Cánh</a:t>
            </a:r>
            <a:r>
              <a:rPr lang="en-US" sz="13800" dirty="0" smtClean="0">
                <a:solidFill>
                  <a:srgbClr val="0070C0"/>
                </a:solidFill>
                <a:latin typeface="UTM ThuPhap Thien An" pitchFamily="18" charset="0"/>
              </a:rPr>
              <a:t> </a:t>
            </a:r>
            <a:r>
              <a:rPr lang="en-US" sz="13800" dirty="0" err="1" smtClean="0">
                <a:solidFill>
                  <a:srgbClr val="0070C0"/>
                </a:solidFill>
                <a:latin typeface="UTM ThuPhap Thien An" pitchFamily="18" charset="0"/>
              </a:rPr>
              <a:t>cửa</a:t>
            </a:r>
            <a:r>
              <a:rPr lang="en-US" sz="13800" dirty="0" smtClean="0">
                <a:solidFill>
                  <a:srgbClr val="0070C0"/>
                </a:solidFill>
                <a:latin typeface="UTM ThuPhap Thien An" pitchFamily="18" charset="0"/>
              </a:rPr>
              <a:t> </a:t>
            </a:r>
            <a:r>
              <a:rPr lang="en-US" sz="13800" dirty="0" err="1" smtClean="0">
                <a:solidFill>
                  <a:srgbClr val="0070C0"/>
                </a:solidFill>
                <a:latin typeface="UTM ThuPhap Thien An" pitchFamily="18" charset="0"/>
              </a:rPr>
              <a:t>bí</a:t>
            </a:r>
            <a:r>
              <a:rPr lang="en-US" sz="13800" dirty="0" smtClean="0">
                <a:solidFill>
                  <a:srgbClr val="0070C0"/>
                </a:solidFill>
                <a:latin typeface="UTM ThuPhap Thien An" pitchFamily="18" charset="0"/>
              </a:rPr>
              <a:t> </a:t>
            </a:r>
            <a:r>
              <a:rPr lang="en-US" sz="13800" dirty="0" err="1" smtClean="0">
                <a:solidFill>
                  <a:srgbClr val="0070C0"/>
                </a:solidFill>
                <a:latin typeface="UTM ThuPhap Thien An" pitchFamily="18" charset="0"/>
              </a:rPr>
              <a:t>ẩn</a:t>
            </a:r>
            <a:endParaRPr lang="en-US" sz="13800" u="none" dirty="0">
              <a:solidFill>
                <a:srgbClr val="0070C0"/>
              </a:solidFill>
              <a:latin typeface="UTM ThuPhap Thien 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16785" y="3663336"/>
            <a:ext cx="313221" cy="2928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8771" y="9258300"/>
            <a:ext cx="457165" cy="42744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9889" y="718367"/>
            <a:ext cx="3385913" cy="300923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05660" y="871778"/>
            <a:ext cx="3351205" cy="281920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69845" y="748880"/>
            <a:ext cx="4148151" cy="3079012"/>
            <a:chOff x="2405049" y="1409700"/>
            <a:chExt cx="5672151" cy="45720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405049" y="1409700"/>
              <a:ext cx="5519751" cy="449580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557449" y="1485900"/>
              <a:ext cx="5519751" cy="449580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2917784" y="868035"/>
            <a:ext cx="3886200" cy="3002812"/>
            <a:chOff x="2405049" y="1409700"/>
            <a:chExt cx="5672151" cy="45720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405049" y="1409700"/>
              <a:ext cx="5519751" cy="449580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557449" y="1485900"/>
              <a:ext cx="5519751" cy="449580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3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9845" y="5257800"/>
            <a:ext cx="4892755" cy="51435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46135" y="6807967"/>
            <a:ext cx="5841865" cy="33736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3265" y="6998480"/>
            <a:ext cx="6959735" cy="3474188"/>
            <a:chOff x="5410199" y="-145312"/>
            <a:chExt cx="7507585" cy="4114800"/>
          </a:xfrm>
        </p:grpSpPr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410199" y="-145312"/>
              <a:ext cx="7507585" cy="41148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958049" y="365185"/>
              <a:ext cx="6157751" cy="339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Sẵn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sàng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hợp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tác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, chia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sẻ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,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giải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quyết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các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mâu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thuẫn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êm</a:t>
              </a:r>
              <a:r>
                <a:rPr lang="en-US" sz="6000" b="1" dirty="0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UTM Bustamalaka" pitchFamily="18" charset="0"/>
                  <a:cs typeface="Times New Roman" pitchFamily="18" charset="0"/>
                </a:rPr>
                <a:t>đẹp</a:t>
              </a:r>
              <a:endParaRPr lang="en-US" sz="6000" dirty="0">
                <a:solidFill>
                  <a:schemeClr val="bg1"/>
                </a:solidFill>
                <a:latin typeface="UTM Bustamalaka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55157" y="-401641"/>
            <a:ext cx="7764399" cy="5249246"/>
            <a:chOff x="5257800" y="-55367"/>
            <a:chExt cx="7764399" cy="5249246"/>
          </a:xfrm>
        </p:grpSpPr>
        <p:pic>
          <p:nvPicPr>
            <p:cNvPr id="31" name="Picture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57800" y="-55367"/>
              <a:ext cx="7764399" cy="524924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085337" y="1562100"/>
              <a:ext cx="403986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Không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tranh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cãi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giải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quyết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mâu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thuẫn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bằng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bạo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 </a:t>
              </a:r>
              <a:r>
                <a:rPr lang="en-US" sz="4800" b="1" dirty="0" err="1" smtClean="0">
                  <a:latin typeface="UTM Bustamalaka" pitchFamily="18" charset="0"/>
                  <a:cs typeface="Times New Roman" pitchFamily="18" charset="0"/>
                </a:rPr>
                <a:t>lực</a:t>
              </a:r>
              <a:r>
                <a:rPr lang="en-US" sz="4800" b="1" dirty="0" smtClean="0">
                  <a:latin typeface="UTM Bustamalaka" pitchFamily="18" charset="0"/>
                  <a:cs typeface="Times New Roman" pitchFamily="18" charset="0"/>
                </a:rPr>
                <a:t>.</a:t>
              </a:r>
              <a:endParaRPr lang="en-US" sz="4800" dirty="0">
                <a:latin typeface="UTM Bustamalaka" pitchFamily="18" charset="0"/>
              </a:endParaRPr>
            </a:p>
          </p:txBody>
        </p:sp>
      </p:grpSp>
      <p:pic>
        <p:nvPicPr>
          <p:cNvPr id="2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08946" y="4650322"/>
            <a:ext cx="5480737" cy="232246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0269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1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42900"/>
            <a:ext cx="18288000" cy="11052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56971"/>
            <a:ext cx="12872435" cy="1200329"/>
          </a:xfrm>
          <a:prstGeom prst="rect">
            <a:avLst/>
          </a:prstGeom>
          <a:solidFill>
            <a:srgbClr val="85DFFF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latin typeface="UTM Silk Script" pitchFamily="18" charset="0"/>
              </a:rPr>
              <a:t>Cùng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nhau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xây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dựng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một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thế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giới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hòa</a:t>
            </a:r>
            <a:r>
              <a:rPr lang="en-US" sz="7200" dirty="0" smtClean="0">
                <a:latin typeface="UTM Silk Script" pitchFamily="18" charset="0"/>
              </a:rPr>
              <a:t> </a:t>
            </a:r>
            <a:r>
              <a:rPr lang="en-US" sz="7200" dirty="0" err="1" smtClean="0">
                <a:latin typeface="UTM Silk Script" pitchFamily="18" charset="0"/>
              </a:rPr>
              <a:t>bình</a:t>
            </a:r>
            <a:r>
              <a:rPr lang="en-US" sz="7200" dirty="0" smtClean="0">
                <a:latin typeface="UTM Silk Script" pitchFamily="18" charset="0"/>
              </a:rPr>
              <a:t>!</a:t>
            </a:r>
            <a:endParaRPr lang="en-US" sz="7200" dirty="0">
              <a:latin typeface="UTM Silk Script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830605" y="820698"/>
            <a:ext cx="2854006" cy="2590800"/>
          </a:xfrm>
          <a:prstGeom prst="roundRect">
            <a:avLst/>
          </a:prstGeom>
          <a:solidFill>
            <a:srgbClr val="FECEE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0056397" y="745165"/>
            <a:ext cx="2854006" cy="2590800"/>
          </a:xfrm>
          <a:prstGeom prst="roundRect">
            <a:avLst/>
          </a:prstGeom>
          <a:solidFill>
            <a:srgbClr val="FECEE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499574" y="876300"/>
            <a:ext cx="2854006" cy="2590800"/>
          </a:xfrm>
          <a:prstGeom prst="roundRect">
            <a:avLst/>
          </a:prstGeom>
          <a:solidFill>
            <a:srgbClr val="FECEE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007439" y="876300"/>
            <a:ext cx="2854006" cy="2590800"/>
          </a:xfrm>
          <a:prstGeom prst="roundRect">
            <a:avLst/>
          </a:prstGeom>
          <a:solidFill>
            <a:srgbClr val="FECEE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8616"/>
          <a:stretch>
            <a:fillRect/>
          </a:stretch>
        </p:blipFill>
        <p:spPr>
          <a:xfrm>
            <a:off x="-114331" y="8934069"/>
            <a:ext cx="6677173" cy="148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11976002" y="8849655"/>
            <a:ext cx="6313877" cy="1480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6551"/>
          <a:stretch>
            <a:fillRect/>
          </a:stretch>
        </p:blipFill>
        <p:spPr>
          <a:xfrm>
            <a:off x="15273294" y="7157248"/>
            <a:ext cx="3014706" cy="2101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2171" y="8926626"/>
            <a:ext cx="709464" cy="66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2707" y="7648003"/>
            <a:ext cx="709464" cy="66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51981" y="6148657"/>
            <a:ext cx="709464" cy="6633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0" y="-16835"/>
            <a:ext cx="4258525" cy="4114800"/>
            <a:chOff x="-8675" y="-16835"/>
            <a:chExt cx="4258525" cy="4114800"/>
          </a:xfrm>
        </p:grpSpPr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8675" y="-16835"/>
              <a:ext cx="4258525" cy="41148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1927" y="1638300"/>
              <a:ext cx="257955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002D86"/>
                  </a:solidFill>
                  <a:latin typeface="UTM Guanine" pitchFamily="18" charset="0"/>
                </a:rPr>
                <a:t>ĐUỔI</a:t>
              </a:r>
              <a:endParaRPr lang="en-US" sz="6600" dirty="0">
                <a:solidFill>
                  <a:srgbClr val="002D86"/>
                </a:solidFill>
                <a:latin typeface="UTM Guanine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56875" y="-16835"/>
            <a:ext cx="4258525" cy="4114800"/>
            <a:chOff x="13707325" y="-16835"/>
            <a:chExt cx="4258525" cy="4114800"/>
          </a:xfrm>
        </p:grpSpPr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707325" y="-16835"/>
              <a:ext cx="4258525" cy="411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782800" y="1562100"/>
              <a:ext cx="26212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  <a:latin typeface="UTM Guanine" pitchFamily="18" charset="0"/>
                </a:rPr>
                <a:t>HÌNH</a:t>
              </a:r>
              <a:endParaRPr lang="en-US" sz="6600" dirty="0">
                <a:solidFill>
                  <a:srgbClr val="FF0000"/>
                </a:solidFill>
                <a:latin typeface="UTM Guanine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877075" y="-93205"/>
            <a:ext cx="4258525" cy="4114800"/>
            <a:chOff x="13877075" y="-93205"/>
            <a:chExt cx="4258525" cy="4114800"/>
          </a:xfrm>
        </p:grpSpPr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877075" y="-93205"/>
              <a:ext cx="4258525" cy="4114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132941" y="1562100"/>
              <a:ext cx="224933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00B0F0"/>
                  </a:solidFill>
                  <a:latin typeface="UTM Guanine" pitchFamily="18" charset="0"/>
                </a:rPr>
                <a:t>CHỮ</a:t>
              </a:r>
              <a:endParaRPr lang="en-US" sz="6600" dirty="0">
                <a:solidFill>
                  <a:srgbClr val="00B0F0"/>
                </a:solidFill>
                <a:latin typeface="UTM Guanine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52674" y="-93205"/>
            <a:ext cx="4258525" cy="4114800"/>
            <a:chOff x="9152674" y="-93205"/>
            <a:chExt cx="4258525" cy="4114800"/>
          </a:xfrm>
        </p:grpSpPr>
        <p:pic>
          <p:nvPicPr>
            <p:cNvPr id="12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52674" y="-93205"/>
              <a:ext cx="4258525" cy="41148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461326" y="1562100"/>
              <a:ext cx="204414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00B050"/>
                  </a:solidFill>
                  <a:latin typeface="UTM Guanine" pitchFamily="18" charset="0"/>
                </a:rPr>
                <a:t>BẮT</a:t>
              </a:r>
              <a:endParaRPr lang="en-US" sz="6600" dirty="0">
                <a:solidFill>
                  <a:srgbClr val="00B050"/>
                </a:solidFill>
                <a:latin typeface="UTM Guanine" pitchFamily="18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5995735" y="8909791"/>
            <a:ext cx="6313877" cy="1480639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51981" y="5846594"/>
            <a:ext cx="11975203" cy="42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25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430000" y="52959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Chiến</a:t>
            </a:r>
            <a:r>
              <a:rPr lang="en-US" sz="6600" dirty="0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hữu</a:t>
            </a:r>
            <a:endParaRPr lang="en-US" sz="6600" dirty="0">
              <a:solidFill>
                <a:srgbClr val="FFFF00"/>
              </a:solidFill>
              <a:latin typeface="UTM Guanine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14600" y="1028700"/>
            <a:ext cx="7784805" cy="8119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9109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7600" y="7693104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Hữu</a:t>
            </a:r>
            <a:r>
              <a:rPr lang="en-US" sz="6600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tình</a:t>
            </a:r>
            <a:endParaRPr lang="en-US" sz="6600" dirty="0">
              <a:solidFill>
                <a:srgbClr val="FF0000"/>
              </a:solidFill>
              <a:latin typeface="UTM Guanine" pitchFamily="18" charset="0"/>
              <a:cs typeface="Times New Roman" pitchFamily="18" charset="0"/>
            </a:endParaRPr>
          </a:p>
        </p:txBody>
      </p:sp>
      <p:pic>
        <p:nvPicPr>
          <p:cNvPr id="1026" name="Picture 2" descr="Bộ sưu tập tranh phong cảnh sơn thủy hữu tình trung quốc – Tranh Phương  Nguyên | Cửa hàng tranh sơn dầu tp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8700"/>
            <a:ext cx="11805091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3"/>
              </a:ext>
            </a:extLst>
          </a:blip>
          <a:srcRect l="379" t="2518"/>
          <a:stretch>
            <a:fillRect/>
          </a:stretch>
        </p:blipFill>
        <p:spPr>
          <a:xfrm flipH="1">
            <a:off x="13944600" y="5055326"/>
            <a:ext cx="3889727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344400" y="571500"/>
            <a:ext cx="5673226" cy="4680412"/>
            <a:chOff x="11612063" y="23937"/>
            <a:chExt cx="5673226" cy="46804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47623">
              <a:off x="11612063" y="23937"/>
              <a:ext cx="5673226" cy="46804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15800" y="404937"/>
              <a:ext cx="4956445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4400" spc="359" dirty="0" err="1" smtClean="0">
                  <a:latin typeface="UTM French Vanilla" pitchFamily="18" charset="0"/>
                </a:rPr>
                <a:t>Phong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cảnh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nơi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đây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thật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đẹp</a:t>
              </a:r>
              <a:r>
                <a:rPr lang="en-US" sz="4400" spc="359" dirty="0" smtClean="0">
                  <a:latin typeface="UTM French Vanilla" pitchFamily="18" charset="0"/>
                </a:rPr>
                <a:t>, </a:t>
              </a:r>
              <a:r>
                <a:rPr lang="en-US" sz="4400" spc="359" dirty="0" err="1" smtClean="0">
                  <a:latin typeface="UTM French Vanilla" pitchFamily="18" charset="0"/>
                </a:rPr>
                <a:t>khiến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mình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cảm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thấy</a:t>
              </a:r>
              <a:r>
                <a:rPr lang="en-US" sz="4400" spc="359" dirty="0" smtClean="0">
                  <a:latin typeface="UTM French Vanilla" pitchFamily="18" charset="0"/>
                </a:rPr>
                <a:t>  </a:t>
              </a:r>
              <a:r>
                <a:rPr lang="en-US" sz="4400" spc="359" dirty="0" err="1" smtClean="0">
                  <a:latin typeface="UTM French Vanilla" pitchFamily="18" charset="0"/>
                </a:rPr>
                <a:t>rất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có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cảm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tình</a:t>
              </a:r>
              <a:r>
                <a:rPr lang="en-US" sz="4400" spc="359" dirty="0" smtClean="0">
                  <a:latin typeface="UTM French Vanilla" pitchFamily="18" charset="0"/>
                </a:rPr>
                <a:t>.</a:t>
              </a:r>
              <a:endParaRPr lang="en-US" sz="4400" dirty="0">
                <a:latin typeface="Ma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115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28800" y="75057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Hữu</a:t>
            </a:r>
            <a:r>
              <a:rPr lang="en-US" sz="6600" dirty="0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UTM Guanine" pitchFamily="18" charset="0"/>
                <a:cs typeface="Times New Roman" pitchFamily="18" charset="0"/>
              </a:rPr>
              <a:t>hiệu</a:t>
            </a:r>
            <a:endParaRPr lang="en-US" sz="6600" dirty="0">
              <a:solidFill>
                <a:srgbClr val="FF0000"/>
              </a:solidFill>
              <a:latin typeface="UTM Guanine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1400" y="646372"/>
            <a:ext cx="4927904" cy="4114800"/>
            <a:chOff x="3581400" y="646372"/>
            <a:chExt cx="4927904" cy="4114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81400" y="646372"/>
              <a:ext cx="4927904" cy="41148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879" y="1409700"/>
              <a:ext cx="2130945" cy="2130945"/>
            </a:xfrm>
            <a:prstGeom prst="rect">
              <a:avLst/>
            </a:prstGeom>
          </p:spPr>
        </p:pic>
      </p:grpSp>
      <p:pic>
        <p:nvPicPr>
          <p:cNvPr id="5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79934" y="2606754"/>
            <a:ext cx="3880932" cy="68841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612063" y="23937"/>
            <a:ext cx="5673226" cy="4680412"/>
            <a:chOff x="11612063" y="23937"/>
            <a:chExt cx="5673226" cy="4680412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47623">
              <a:off x="11612063" y="23937"/>
              <a:ext cx="5673226" cy="468041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115800" y="876300"/>
              <a:ext cx="495644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5400" spc="359" dirty="0" err="1" smtClean="0">
                  <a:latin typeface="UTM French Vanilla" pitchFamily="18" charset="0"/>
                </a:rPr>
                <a:t>Loại</a:t>
              </a:r>
              <a:r>
                <a:rPr lang="en-US" sz="5400" spc="359" dirty="0" smtClean="0">
                  <a:latin typeface="UTM French Vanilla" pitchFamily="18" charset="0"/>
                </a:rPr>
                <a:t> </a:t>
              </a:r>
              <a:r>
                <a:rPr lang="en-US" sz="5400" spc="359" dirty="0" err="1" smtClean="0">
                  <a:latin typeface="UTM French Vanilla" pitchFamily="18" charset="0"/>
                </a:rPr>
                <a:t>thuốc</a:t>
              </a:r>
              <a:r>
                <a:rPr lang="en-US" sz="5400" spc="359" dirty="0" smtClean="0">
                  <a:latin typeface="UTM French Vanilla" pitchFamily="18" charset="0"/>
                </a:rPr>
                <a:t> </a:t>
              </a:r>
              <a:r>
                <a:rPr lang="en-US" sz="5400" spc="359" dirty="0" err="1" smtClean="0">
                  <a:latin typeface="UTM French Vanilla" pitchFamily="18" charset="0"/>
                </a:rPr>
                <a:t>này</a:t>
              </a:r>
              <a:r>
                <a:rPr lang="en-US" sz="5400" spc="359" dirty="0" smtClean="0">
                  <a:latin typeface="UTM French Vanilla" pitchFamily="18" charset="0"/>
                </a:rPr>
                <a:t> </a:t>
              </a:r>
              <a:r>
                <a:rPr lang="en-US" sz="5400" spc="359" dirty="0" err="1" smtClean="0">
                  <a:latin typeface="UTM French Vanilla" pitchFamily="18" charset="0"/>
                </a:rPr>
                <a:t>hiệu</a:t>
              </a:r>
              <a:r>
                <a:rPr lang="en-US" sz="5400" spc="359" dirty="0" smtClean="0">
                  <a:latin typeface="UTM French Vanilla" pitchFamily="18" charset="0"/>
                </a:rPr>
                <a:t> </a:t>
              </a:r>
              <a:r>
                <a:rPr lang="en-US" sz="5400" spc="359" dirty="0" err="1" smtClean="0">
                  <a:latin typeface="UTM French Vanilla" pitchFamily="18" charset="0"/>
                </a:rPr>
                <a:t>quả</a:t>
              </a:r>
              <a:r>
                <a:rPr lang="en-US" sz="5400" spc="359" dirty="0" smtClean="0">
                  <a:latin typeface="UTM French Vanilla" pitchFamily="18" charset="0"/>
                </a:rPr>
                <a:t> </a:t>
              </a:r>
              <a:r>
                <a:rPr lang="en-US" sz="5400" spc="359" dirty="0" err="1" smtClean="0">
                  <a:latin typeface="UTM French Vanilla" pitchFamily="18" charset="0"/>
                </a:rPr>
                <a:t>ghê</a:t>
              </a:r>
              <a:r>
                <a:rPr lang="en-US" sz="5400" spc="359" dirty="0" smtClean="0">
                  <a:latin typeface="UTM French Vanilla" pitchFamily="18" charset="0"/>
                </a:rPr>
                <a:t>!</a:t>
              </a:r>
              <a:endParaRPr lang="en-US" sz="5400" dirty="0">
                <a:latin typeface="Ma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875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53200" y="75057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Guanine" pitchFamily="18" charset="0"/>
                <a:cs typeface="Times New Roman" pitchFamily="18" charset="0"/>
              </a:rPr>
              <a:t>Hợp</a:t>
            </a:r>
            <a:r>
              <a:rPr lang="en-US" sz="6600" dirty="0" smtClean="0">
                <a:latin typeface="UTM Guanine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latin typeface="UTM Guanine" pitchFamily="18" charset="0"/>
                <a:cs typeface="Times New Roman" pitchFamily="18" charset="0"/>
              </a:rPr>
              <a:t>pháp</a:t>
            </a:r>
            <a:endParaRPr lang="en-US" sz="6600" dirty="0">
              <a:latin typeface="UTM Guanine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" y="342900"/>
            <a:ext cx="12043317" cy="6172200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954000" y="4816288"/>
            <a:ext cx="3505200" cy="53788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612063" y="23937"/>
            <a:ext cx="5673226" cy="4680412"/>
            <a:chOff x="11612063" y="23937"/>
            <a:chExt cx="5673226" cy="46804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47623">
              <a:off x="11612063" y="23937"/>
              <a:ext cx="5673226" cy="46804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15800" y="647700"/>
              <a:ext cx="495644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4400" spc="359" dirty="0" err="1" smtClean="0">
                  <a:latin typeface="UTM French Vanilla" pitchFamily="18" charset="0"/>
                </a:rPr>
                <a:t>Ngôi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nhà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này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được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xây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theo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đúng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quy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định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của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pháp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luật</a:t>
              </a:r>
              <a:r>
                <a:rPr lang="en-US" sz="4400" spc="359" dirty="0" smtClean="0">
                  <a:latin typeface="UTM French Vanilla" pitchFamily="18" charset="0"/>
                </a:rPr>
                <a:t>.</a:t>
              </a:r>
              <a:endParaRPr lang="en-US" sz="4400" dirty="0">
                <a:latin typeface="Ma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298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5400" y="66675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Hợp</a:t>
            </a:r>
            <a:r>
              <a:rPr lang="en-US" sz="6600" dirty="0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UTM Guanine" pitchFamily="18" charset="0"/>
                <a:cs typeface="Times New Roman" pitchFamily="18" charset="0"/>
              </a:rPr>
              <a:t>lực</a:t>
            </a:r>
            <a:endParaRPr lang="en-US" sz="6600" dirty="0">
              <a:solidFill>
                <a:srgbClr val="FFFF00"/>
              </a:solidFill>
              <a:latin typeface="UTM Guanine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91000" y="266700"/>
            <a:ext cx="6400800" cy="959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/>
          <p:cNvGrpSpPr/>
          <p:nvPr/>
        </p:nvGrpSpPr>
        <p:grpSpPr>
          <a:xfrm>
            <a:off x="-19493" y="419100"/>
            <a:ext cx="4927904" cy="4114800"/>
            <a:chOff x="-19493" y="419100"/>
            <a:chExt cx="4927904" cy="4114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9493" y="419100"/>
              <a:ext cx="4927904" cy="4114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9600" y="1791950"/>
              <a:ext cx="38862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4400" spc="359" dirty="0" err="1" smtClean="0">
                  <a:latin typeface="UTM French Vanilla" pitchFamily="18" charset="0"/>
                </a:rPr>
                <a:t>Cùng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chung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sức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làm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việc</a:t>
              </a:r>
              <a:r>
                <a:rPr lang="en-US" sz="4400" spc="359" dirty="0" smtClean="0">
                  <a:latin typeface="UTM French Vanilla" pitchFamily="18" charset="0"/>
                </a:rPr>
                <a:t> </a:t>
              </a:r>
              <a:r>
                <a:rPr lang="en-US" sz="4400" spc="359" dirty="0" err="1" smtClean="0">
                  <a:latin typeface="UTM French Vanilla" pitchFamily="18" charset="0"/>
                </a:rPr>
                <a:t>thôi</a:t>
              </a:r>
              <a:r>
                <a:rPr lang="en-US" sz="4400" spc="359" dirty="0" smtClean="0">
                  <a:latin typeface="UTM French Vanilla" pitchFamily="18" charset="0"/>
                </a:rPr>
                <a:t>!</a:t>
              </a:r>
              <a:endParaRPr lang="en-US" sz="4400" dirty="0">
                <a:latin typeface="Ma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235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4388" r="18765"/>
          <a:stretch>
            <a:fillRect/>
          </a:stretch>
        </p:blipFill>
        <p:spPr>
          <a:xfrm>
            <a:off x="15561806" y="0"/>
            <a:ext cx="2726194" cy="22202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57882"/>
          <a:stretch>
            <a:fillRect/>
          </a:stretch>
        </p:blipFill>
        <p:spPr>
          <a:xfrm>
            <a:off x="0" y="3380693"/>
            <a:ext cx="1485528" cy="35256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50000"/>
          <a:stretch>
            <a:fillRect/>
          </a:stretch>
        </p:blipFill>
        <p:spPr>
          <a:xfrm>
            <a:off x="16492115" y="6699720"/>
            <a:ext cx="1795885" cy="3587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39722" y="1360345"/>
            <a:ext cx="455589" cy="425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24371" y="591351"/>
            <a:ext cx="457165" cy="4274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5578" y="8750604"/>
            <a:ext cx="519471" cy="4857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90057" y="4572801"/>
            <a:ext cx="457165" cy="4274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38771" y="9258300"/>
            <a:ext cx="457165" cy="42744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90800" y="-287525"/>
            <a:ext cx="14516845" cy="10688825"/>
            <a:chOff x="2440575" y="-400939"/>
            <a:chExt cx="14516845" cy="10688825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340709" y="-400939"/>
              <a:ext cx="9606581" cy="10688825"/>
            </a:xfrm>
            <a:prstGeom prst="rect">
              <a:avLst/>
            </a:prstGeom>
          </p:spPr>
        </p:pic>
        <p:sp>
          <p:nvSpPr>
            <p:cNvPr id="2" name="TextBox 2"/>
            <p:cNvSpPr txBox="1"/>
            <p:nvPr/>
          </p:nvSpPr>
          <p:spPr>
            <a:xfrm rot="20554240">
              <a:off x="2440575" y="7397239"/>
              <a:ext cx="14516845" cy="157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00"/>
                </a:lnSpc>
                <a:spcBef>
                  <a:spcPct val="0"/>
                </a:spcBef>
              </a:pPr>
              <a:r>
                <a:rPr lang="en-US" sz="7200" u="none" spc="600" dirty="0">
                  <a:solidFill>
                    <a:srgbClr val="FFCC00"/>
                  </a:solidFill>
                  <a:latin typeface="UTM Azuki" pitchFamily="18" charset="0"/>
                </a:rPr>
                <a:t>THANK YOU</a:t>
              </a:r>
            </a:p>
            <a:p>
              <a:pPr marL="0" lvl="0" indent="0" algn="ctr">
                <a:lnSpc>
                  <a:spcPts val="6100"/>
                </a:lnSpc>
                <a:spcBef>
                  <a:spcPct val="0"/>
                </a:spcBef>
              </a:pPr>
              <a:r>
                <a:rPr lang="en-US" sz="7200" u="none" spc="600" dirty="0">
                  <a:solidFill>
                    <a:srgbClr val="FFCC00"/>
                  </a:solidFill>
                  <a:latin typeface="UTM Azuki" pitchFamily="18" charset="0"/>
                </a:rPr>
                <a:t>FOR ATTENDING!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23574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2438498" y="2004006"/>
            <a:ext cx="14206684" cy="7229648"/>
          </a:xfrm>
          <a:prstGeom prst="rect">
            <a:avLst/>
          </a:prstGeom>
          <a:noFill/>
        </p:spPr>
        <p:txBody>
          <a:bodyPr wrap="square" lIns="137136" tIns="68568" rIns="137136" bIns="68568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48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48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48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48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8096" y="708261"/>
            <a:ext cx="5254324" cy="152349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9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9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9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9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257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a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994"/>
            <a:ext cx="12496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-457200" y="-190500"/>
            <a:ext cx="7086601" cy="1089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6362" y="-38101"/>
            <a:ext cx="723275" cy="1323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rPr>
              <a:t>1</a:t>
            </a:r>
            <a:endParaRPr lang="en-US" b="1" dirty="0">
              <a:solidFill>
                <a:schemeClr val="bg1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5791199" y="-190500"/>
            <a:ext cx="7086601" cy="10896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762" y="35126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12001499" y="-190500"/>
            <a:ext cx="7086601" cy="10896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78164" y="86261"/>
            <a:ext cx="9284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rPr>
              <a:t>3</a:t>
            </a:r>
            <a:endParaRPr lang="en-US" b="1" dirty="0">
              <a:solidFill>
                <a:schemeClr val="bg1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8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198287" y="9182098"/>
            <a:ext cx="1089713" cy="10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3092060"/>
            <a:ext cx="11785483" cy="61662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57995" y="7858197"/>
            <a:ext cx="3309913" cy="21100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90800" y="1931194"/>
            <a:ext cx="117854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6550018" y="5546530"/>
            <a:ext cx="1737982" cy="2816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12159"/>
          <a:stretch>
            <a:fillRect/>
          </a:stretch>
        </p:blipFill>
        <p:spPr>
          <a:xfrm>
            <a:off x="374076" y="5429393"/>
            <a:ext cx="3509062" cy="48576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572449" y="103666"/>
            <a:ext cx="6681879" cy="5325727"/>
            <a:chOff x="8702012" y="-7130936"/>
            <a:chExt cx="12846493" cy="10896600"/>
          </a:xfrm>
        </p:grpSpPr>
        <p:pic>
          <p:nvPicPr>
            <p:cNvPr id="14" name="Picture 13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25409" r="25342" b="8804"/>
            <a:stretch/>
          </p:blipFill>
          <p:spPr>
            <a:xfrm rot="886225">
              <a:off x="14461904" y="-7130936"/>
              <a:ext cx="7086601" cy="10896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702012" y="35125"/>
              <a:ext cx="933268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solidFill>
                    <a:schemeClr val="bg1"/>
                  </a:solidFill>
                  <a:latin typeface="UTM Gille Classic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0"/>
          <p:cNvSpPr txBox="1"/>
          <p:nvPr/>
        </p:nvSpPr>
        <p:spPr>
          <a:xfrm>
            <a:off x="3674613" y="3818634"/>
            <a:ext cx="1042238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15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3092060"/>
            <a:ext cx="11785483" cy="61662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57995" y="7858197"/>
            <a:ext cx="3309913" cy="21100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6550018" y="5546530"/>
            <a:ext cx="1737982" cy="2816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"/>
              </a:ext>
            </a:extLst>
          </a:blip>
          <a:srcRect b="11461"/>
          <a:stretch>
            <a:fillRect/>
          </a:stretch>
        </p:blipFill>
        <p:spPr>
          <a:xfrm>
            <a:off x="-228600" y="6384252"/>
            <a:ext cx="6248400" cy="3902748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2844917" y="2162770"/>
            <a:ext cx="1178548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572449" y="103666"/>
            <a:ext cx="6681879" cy="5325727"/>
            <a:chOff x="8702012" y="-7130936"/>
            <a:chExt cx="12846493" cy="10896600"/>
          </a:xfrm>
        </p:grpSpPr>
        <p:pic>
          <p:nvPicPr>
            <p:cNvPr id="16" name="Picture 15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25409" r="25342" b="8804"/>
            <a:stretch/>
          </p:blipFill>
          <p:spPr>
            <a:xfrm rot="886225">
              <a:off x="14461904" y="-7130936"/>
              <a:ext cx="7086601" cy="108966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02012" y="35125"/>
              <a:ext cx="933268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solidFill>
                    <a:schemeClr val="bg1"/>
                  </a:solidFill>
                  <a:latin typeface="UTM Gille Classic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0"/>
          <p:cNvSpPr txBox="1"/>
          <p:nvPr/>
        </p:nvSpPr>
        <p:spPr>
          <a:xfrm>
            <a:off x="3674613" y="4152900"/>
            <a:ext cx="1042238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(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endParaRPr lang="en-US" sz="7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71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3092060"/>
            <a:ext cx="11785483" cy="61662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57995" y="7858197"/>
            <a:ext cx="3309913" cy="21100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09800" y="1028700"/>
            <a:ext cx="11785483" cy="217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799"/>
              </a:lnSpc>
              <a:spcBef>
                <a:spcPct val="0"/>
              </a:spcBef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6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6000" b="1" u="none" dirty="0">
              <a:solidFill>
                <a:srgbClr val="2E25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6550018" y="5546530"/>
            <a:ext cx="1737982" cy="2816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9"/>
              </a:ext>
            </a:extLst>
          </a:blip>
          <a:srcRect/>
          <a:stretch>
            <a:fillRect/>
          </a:stretch>
        </p:blipFill>
        <p:spPr>
          <a:xfrm flipH="1">
            <a:off x="-14178" y="6161413"/>
            <a:ext cx="4013072" cy="41255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72449" y="103666"/>
            <a:ext cx="6681879" cy="5325727"/>
            <a:chOff x="8702012" y="-7130936"/>
            <a:chExt cx="12846493" cy="10896600"/>
          </a:xfrm>
        </p:grpSpPr>
        <p:pic>
          <p:nvPicPr>
            <p:cNvPr id="15" name="Picture 14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25409" r="25342" b="8804"/>
            <a:stretch/>
          </p:blipFill>
          <p:spPr>
            <a:xfrm rot="886225">
              <a:off x="14461904" y="-7130936"/>
              <a:ext cx="7086601" cy="10896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02012" y="35125"/>
              <a:ext cx="933268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solidFill>
                    <a:schemeClr val="bg1"/>
                  </a:solidFill>
                  <a:latin typeface="UTM Gille Classic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chemeClr val="bg1"/>
                </a:solidFill>
                <a:latin typeface="UTM Gille Classic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0"/>
          <p:cNvSpPr txBox="1"/>
          <p:nvPr/>
        </p:nvSpPr>
        <p:spPr>
          <a:xfrm>
            <a:off x="3674613" y="3818634"/>
            <a:ext cx="1042238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83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4661"/>
          <a:stretch>
            <a:fillRect/>
          </a:stretch>
        </p:blipFill>
        <p:spPr>
          <a:xfrm>
            <a:off x="2091020" y="1110454"/>
            <a:ext cx="14105959" cy="92051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42788" b="9870"/>
          <a:stretch>
            <a:fillRect/>
          </a:stretch>
        </p:blipFill>
        <p:spPr>
          <a:xfrm>
            <a:off x="322763" y="352927"/>
            <a:ext cx="3271774" cy="38270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9760" b="22553"/>
          <a:stretch>
            <a:fillRect/>
          </a:stretch>
        </p:blipFill>
        <p:spPr>
          <a:xfrm>
            <a:off x="-22239" y="7297350"/>
            <a:ext cx="3761890" cy="3018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68659" y="9104849"/>
            <a:ext cx="709464" cy="6633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28740" r="15473"/>
          <a:stretch>
            <a:fillRect/>
          </a:stretch>
        </p:blipFill>
        <p:spPr>
          <a:xfrm>
            <a:off x="15622791" y="0"/>
            <a:ext cx="2665209" cy="21654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3968" y="5496471"/>
            <a:ext cx="709464" cy="6633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56896" y="2298028"/>
            <a:ext cx="940035" cy="9165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904568" y="4811826"/>
            <a:ext cx="709464" cy="663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9760" b="22553"/>
          <a:stretch>
            <a:fillRect/>
          </a:stretch>
        </p:blipFill>
        <p:spPr>
          <a:xfrm flipH="1">
            <a:off x="14511933" y="7378825"/>
            <a:ext cx="3761890" cy="30182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22572" y="419369"/>
            <a:ext cx="651691" cy="60933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29800" y="1851397"/>
            <a:ext cx="7765591" cy="7723234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6409" y="1839866"/>
            <a:ext cx="7765591" cy="77232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87245" y="4777333"/>
            <a:ext cx="13814755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50"/>
              </a:lnSpc>
            </a:pP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Mở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rộng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vốn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 </a:t>
            </a:r>
            <a:r>
              <a:rPr lang="en-US" sz="9600" b="1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từ</a:t>
            </a:r>
            <a:r>
              <a:rPr lang="en-US" sz="9600" b="1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pring" pitchFamily="18" charset="0"/>
              </a:rPr>
              <a:t>:</a:t>
            </a:r>
            <a:endParaRPr lang="en-US" sz="8800" b="1" spc="850" dirty="0" smtClean="0">
              <a:solidFill>
                <a:srgbClr val="E1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pring" pitchFamily="18" charset="0"/>
            </a:endParaRPr>
          </a:p>
          <a:p>
            <a:pPr marL="0" lvl="0" indent="0" algn="ctr">
              <a:lnSpc>
                <a:spcPts val="14450"/>
              </a:lnSpc>
            </a:pP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Hữu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nghị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-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Hợp</a:t>
            </a:r>
            <a:r>
              <a:rPr lang="en-US" sz="8800" spc="850" dirty="0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 </a:t>
            </a:r>
            <a:r>
              <a:rPr lang="en-US" sz="8800" spc="850" dirty="0" err="1" smtClean="0">
                <a:solidFill>
                  <a:srgbClr val="E1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tác</a:t>
            </a:r>
            <a:endParaRPr lang="en-US" sz="8800" spc="850" dirty="0">
              <a:solidFill>
                <a:srgbClr val="E11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4000" y="647700"/>
            <a:ext cx="7315200" cy="27340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39000" y="9081596"/>
            <a:ext cx="3962400" cy="938704"/>
            <a:chOff x="6570933" y="11468100"/>
            <a:chExt cx="6041053" cy="938704"/>
          </a:xfrm>
          <a:solidFill>
            <a:srgbClr val="7030A0">
              <a:alpha val="59000"/>
            </a:srgbClr>
          </a:solidFill>
        </p:grpSpPr>
        <p:grpSp>
          <p:nvGrpSpPr>
            <p:cNvPr id="4" name="Group 4"/>
            <p:cNvGrpSpPr/>
            <p:nvPr/>
          </p:nvGrpSpPr>
          <p:grpSpPr>
            <a:xfrm>
              <a:off x="6570933" y="11468100"/>
              <a:ext cx="6041053" cy="938704"/>
              <a:chOff x="0" y="0"/>
              <a:chExt cx="6459895" cy="1003787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459894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6459894" h="1003787">
                    <a:moveTo>
                      <a:pt x="6335435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335435" y="0"/>
                    </a:lnTo>
                    <a:cubicBezTo>
                      <a:pt x="6404015" y="0"/>
                      <a:pt x="6459894" y="55880"/>
                      <a:pt x="6459894" y="124460"/>
                    </a:cubicBezTo>
                    <a:lnTo>
                      <a:pt x="6459894" y="879327"/>
                    </a:lnTo>
                    <a:cubicBezTo>
                      <a:pt x="6459894" y="947907"/>
                      <a:pt x="6404015" y="1003787"/>
                      <a:pt x="6335435" y="1003787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6982107" y="11619865"/>
              <a:ext cx="5218703" cy="5874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i="1" u="none" dirty="0" smtClean="0">
                  <a:solidFill>
                    <a:schemeClr val="bg1"/>
                  </a:solidFill>
                  <a:latin typeface="Mali Bold"/>
                </a:rPr>
                <a:t>(</a:t>
              </a:r>
              <a:r>
                <a:rPr lang="en-US" sz="3600" i="1" u="none" dirty="0" err="1" smtClean="0">
                  <a:solidFill>
                    <a:schemeClr val="bg1"/>
                  </a:solidFill>
                  <a:latin typeface="Mali Bold"/>
                </a:rPr>
                <a:t>Trang</a:t>
              </a:r>
              <a:r>
                <a:rPr lang="en-US" sz="3600" i="1" u="none" dirty="0" smtClean="0">
                  <a:solidFill>
                    <a:schemeClr val="bg1"/>
                  </a:solidFill>
                  <a:latin typeface="Mali Bold"/>
                </a:rPr>
                <a:t> 56)</a:t>
              </a:r>
              <a:endParaRPr lang="en-US" sz="3600" i="1" u="none" dirty="0">
                <a:solidFill>
                  <a:schemeClr val="bg1"/>
                </a:solidFill>
                <a:latin typeface="Mali Bold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76405" y="3491038"/>
            <a:ext cx="7125195" cy="1652462"/>
            <a:chOff x="5676405" y="3491038"/>
            <a:chExt cx="7125195" cy="1652462"/>
          </a:xfrm>
        </p:grpSpPr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676405" y="3491038"/>
              <a:ext cx="7125195" cy="1652462"/>
            </a:xfrm>
            <a:prstGeom prst="rect">
              <a:avLst/>
            </a:prstGeom>
          </p:spPr>
        </p:pic>
        <p:sp>
          <p:nvSpPr>
            <p:cNvPr id="24" name="TextBox 13"/>
            <p:cNvSpPr txBox="1"/>
            <p:nvPr/>
          </p:nvSpPr>
          <p:spPr>
            <a:xfrm>
              <a:off x="6654270" y="3924300"/>
              <a:ext cx="5218703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Luyện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từ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và</a:t>
              </a:r>
              <a:r>
                <a:rPr lang="en-US" sz="4400" b="1" u="none" dirty="0" smtClean="0">
                  <a:solidFill>
                    <a:schemeClr val="bg1"/>
                  </a:solidFill>
                  <a:latin typeface="UTM Deutsch Gothic" pitchFamily="18" charset="0"/>
                </a:rPr>
                <a:t> </a:t>
              </a:r>
              <a:r>
                <a:rPr lang="en-US" sz="4400" b="1" u="none" dirty="0" err="1" smtClean="0">
                  <a:solidFill>
                    <a:schemeClr val="bg1"/>
                  </a:solidFill>
                  <a:latin typeface="UTM Deutsch Gothic" pitchFamily="18" charset="0"/>
                </a:rPr>
                <a:t>câu</a:t>
              </a:r>
              <a:endParaRPr lang="en-US" sz="4400" b="1" u="none" dirty="0">
                <a:solidFill>
                  <a:schemeClr val="bg1"/>
                </a:solidFill>
                <a:latin typeface="UTM Deutsch Gothic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4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2296" b="19418"/>
          <a:stretch>
            <a:fillRect/>
          </a:stretch>
        </p:blipFill>
        <p:spPr>
          <a:xfrm>
            <a:off x="13020267" y="5580763"/>
            <a:ext cx="5267733" cy="48339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38616"/>
          <a:stretch>
            <a:fillRect/>
          </a:stretch>
        </p:blipFill>
        <p:spPr>
          <a:xfrm>
            <a:off x="-114331" y="8934069"/>
            <a:ext cx="6677173" cy="1480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6168709" y="8934069"/>
            <a:ext cx="6313877" cy="148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662"/>
          <a:stretch>
            <a:fillRect/>
          </a:stretch>
        </p:blipFill>
        <p:spPr>
          <a:xfrm>
            <a:off x="12088453" y="8934069"/>
            <a:ext cx="6313877" cy="1480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70183">
            <a:off x="14009447" y="4178828"/>
            <a:ext cx="2903305" cy="20673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38101"/>
          <a:stretch>
            <a:fillRect/>
          </a:stretch>
        </p:blipFill>
        <p:spPr>
          <a:xfrm>
            <a:off x="10310664" y="0"/>
            <a:ext cx="4094630" cy="2471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2171" y="8926626"/>
            <a:ext cx="709464" cy="66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27854" y="5725928"/>
            <a:ext cx="709464" cy="66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49836" y="1298176"/>
            <a:ext cx="709464" cy="663349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6764" y="3093783"/>
            <a:ext cx="11983615" cy="659098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57400" y="6726340"/>
            <a:ext cx="11201400" cy="199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16600" b="1" u="none" spc="719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Bài</a:t>
            </a:r>
            <a:r>
              <a:rPr lang="en-US" sz="16600" b="1" u="none" spc="71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itchFamily="18" charset="0"/>
              </a:rPr>
              <a:t> tập1 </a:t>
            </a:r>
            <a:endParaRPr lang="en-US" sz="16600" b="1" u="none" spc="719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1036</Words>
  <Application>Microsoft Office PowerPoint</Application>
  <PresentationFormat>Custom</PresentationFormat>
  <Paragraphs>139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Arial</vt:lpstr>
      <vt:lpstr>UTM Gille Classic</vt:lpstr>
      <vt:lpstr>UTM Bustamalaka</vt:lpstr>
      <vt:lpstr>UTM Silk Script</vt:lpstr>
      <vt:lpstr>UTM Aquarelle</vt:lpstr>
      <vt:lpstr>UTM Spring</vt:lpstr>
      <vt:lpstr>UTM Seagull</vt:lpstr>
      <vt:lpstr>Mali</vt:lpstr>
      <vt:lpstr>Mali Bold</vt:lpstr>
      <vt:lpstr>UTM Mother</vt:lpstr>
      <vt:lpstr>UTM French Vanilla</vt:lpstr>
      <vt:lpstr>UTM Deutsch Gothic</vt:lpstr>
      <vt:lpstr>UTM Isadora</vt:lpstr>
      <vt:lpstr>Calibri</vt:lpstr>
      <vt:lpstr>UTM Guanine</vt:lpstr>
      <vt:lpstr>inpin heiti</vt:lpstr>
      <vt:lpstr>UTM ThuPhap Thien An</vt:lpstr>
      <vt:lpstr>UTM Azuki</vt:lpstr>
      <vt:lpstr>UTM Arruba KT</vt:lpstr>
      <vt:lpstr>UTM Showcard</vt:lpstr>
      <vt:lpstr>Times New Roman</vt:lpstr>
      <vt:lpstr>UTM Dai Co Viet</vt:lpstr>
      <vt:lpstr>UTM Flamenco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huu nghi hop tac</dc:title>
  <dc:creator>NguyenHuyThienTho</dc:creator>
  <cp:lastModifiedBy>admin</cp:lastModifiedBy>
  <cp:revision>74</cp:revision>
  <dcterms:created xsi:type="dcterms:W3CDTF">2006-08-16T00:00:00Z</dcterms:created>
  <dcterms:modified xsi:type="dcterms:W3CDTF">2021-10-05T14:26:19Z</dcterms:modified>
  <dc:identifier>DAErsYgV3Yw</dc:identifier>
</cp:coreProperties>
</file>